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18" r:id="rId6"/>
    <p:sldMasterId id="2147483747" r:id="rId7"/>
  </p:sldMasterIdLst>
  <p:notesMasterIdLst>
    <p:notesMasterId r:id="rId35"/>
  </p:notesMasterIdLst>
  <p:sldIdLst>
    <p:sldId id="257" r:id="rId8"/>
    <p:sldId id="260" r:id="rId9"/>
    <p:sldId id="259" r:id="rId10"/>
    <p:sldId id="261" r:id="rId11"/>
    <p:sldId id="262" r:id="rId12"/>
    <p:sldId id="263" r:id="rId13"/>
    <p:sldId id="264" r:id="rId14"/>
    <p:sldId id="267" r:id="rId15"/>
    <p:sldId id="266" r:id="rId16"/>
    <p:sldId id="265" r:id="rId17"/>
    <p:sldId id="268" r:id="rId18"/>
    <p:sldId id="274" r:id="rId19"/>
    <p:sldId id="276" r:id="rId20"/>
    <p:sldId id="275" r:id="rId21"/>
    <p:sldId id="277" r:id="rId22"/>
    <p:sldId id="278" r:id="rId23"/>
    <p:sldId id="280" r:id="rId24"/>
    <p:sldId id="281" r:id="rId25"/>
    <p:sldId id="282" r:id="rId26"/>
    <p:sldId id="283" r:id="rId27"/>
    <p:sldId id="284" r:id="rId28"/>
    <p:sldId id="285" r:id="rId29"/>
    <p:sldId id="269" r:id="rId30"/>
    <p:sldId id="270" r:id="rId31"/>
    <p:sldId id="271" r:id="rId32"/>
    <p:sldId id="272" r:id="rId33"/>
    <p:sldId id="27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143" d="100"/>
          <a:sy n="143" d="100"/>
        </p:scale>
        <p:origin x="144"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A0F2A-1DF5-422E-96FB-40A48120AFFD}" type="datetimeFigureOut">
              <a:rPr lang="en-US" smtClean="0"/>
              <a:t>3/11/2014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7C158-2CCB-4F6B-894B-CA743FF8DA83}" type="slidenum">
              <a:rPr lang="en-US" smtClean="0"/>
              <a:t>‹#›</a:t>
            </a:fld>
            <a:endParaRPr lang="en-US"/>
          </a:p>
        </p:txBody>
      </p:sp>
    </p:spTree>
    <p:extLst>
      <p:ext uri="{BB962C8B-B14F-4D97-AF65-F5344CB8AC3E}">
        <p14:creationId xmlns:p14="http://schemas.microsoft.com/office/powerpoint/2010/main" val="129323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 MSR New York and asked Kevin for updated numbers for 2011/2012</a:t>
            </a:r>
            <a:r>
              <a:rPr lang="en-US" baseline="0" dirty="0" smtClean="0"/>
              <a:t> but haven’t received response yet.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67874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Research 2009</a:t>
            </a:r>
            <a:endParaRPr lang="en-US" dirty="0"/>
          </a:p>
        </p:txBody>
      </p:sp>
      <p:sp>
        <p:nvSpPr>
          <p:cNvPr id="5" name="Date Placeholder 4"/>
          <p:cNvSpPr>
            <a:spLocks noGrp="1"/>
          </p:cNvSpPr>
          <p:nvPr>
            <p:ph type="dt" idx="11"/>
          </p:nvPr>
        </p:nvSpPr>
        <p:spPr/>
        <p:txBody>
          <a:bodyPr/>
          <a:lstStyle/>
          <a:p>
            <a:fld id="{4D636C2E-C24F-427C-8C9A-A7D0994217EF}" type="datetime1">
              <a:rPr lang="en-US" smtClean="0"/>
              <a:t>3/11/2014</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9685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715320" y="4483254"/>
            <a:ext cx="5722564" cy="4247293"/>
          </a:xfrm>
          <a:prstGeom prst="rect">
            <a:avLst/>
          </a:prstGeom>
        </p:spPr>
        <p:txBody>
          <a:bodyPr/>
          <a:lstStyle/>
          <a:p>
            <a:r>
              <a:rPr lang="en-US" sz="1200" b="1" dirty="0"/>
              <a:t>MSR is a unique Asset</a:t>
            </a:r>
          </a:p>
          <a:p>
            <a:pPr marL="291179" indent="-291179">
              <a:buFont typeface="Arial" pitchFamily="34" charset="0"/>
              <a:buChar char="•"/>
            </a:pPr>
            <a:r>
              <a:rPr lang="en-US" sz="1200" dirty="0"/>
              <a:t>Research impacts almost every Microsoft product, service</a:t>
            </a:r>
          </a:p>
          <a:p>
            <a:pPr marL="291179" indent="-291179">
              <a:buFont typeface="Arial" pitchFamily="34" charset="0"/>
              <a:buChar char="•"/>
            </a:pPr>
            <a:r>
              <a:rPr lang="en-US" sz="1200" dirty="0"/>
              <a:t>Collaboration between research and product development is part of our DNA</a:t>
            </a:r>
          </a:p>
          <a:p>
            <a:pPr marL="291179" indent="-291179">
              <a:buFont typeface="Arial" pitchFamily="34" charset="0"/>
              <a:buChar char="•"/>
            </a:pPr>
            <a:r>
              <a:rPr lang="en-US" sz="1200" dirty="0"/>
              <a:t>A string of hits that have origins in research:</a:t>
            </a:r>
          </a:p>
          <a:p>
            <a:pPr lvl="1"/>
            <a:r>
              <a:rPr lang="en-US" sz="1200" dirty="0"/>
              <a:t>Kinect</a:t>
            </a:r>
          </a:p>
          <a:p>
            <a:pPr lvl="1"/>
            <a:r>
              <a:rPr lang="en-US" sz="1200" dirty="0"/>
              <a:t>Windows Phone</a:t>
            </a:r>
          </a:p>
          <a:p>
            <a:pPr lvl="1"/>
            <a:r>
              <a:rPr lang="en-US" sz="1200" dirty="0"/>
              <a:t>Bing</a:t>
            </a:r>
          </a:p>
          <a:p>
            <a:endParaRPr lang="en-US" sz="1200" dirty="0"/>
          </a:p>
          <a:p>
            <a:endParaRPr lang="en-US" sz="1200" dirty="0"/>
          </a:p>
        </p:txBody>
      </p:sp>
      <p:sp>
        <p:nvSpPr>
          <p:cNvPr id="5" name="Date Placeholder 4"/>
          <p:cNvSpPr>
            <a:spLocks noGrp="1"/>
          </p:cNvSpPr>
          <p:nvPr>
            <p:ph type="dt" idx="10"/>
          </p:nvPr>
        </p:nvSpPr>
        <p:spPr/>
        <p:txBody>
          <a:bodyPr/>
          <a:lstStyle/>
          <a:p>
            <a:fld id="{9164F408-5D78-44FA-8F1F-C02AC025A797}" type="datetime1">
              <a:rPr lang="en-US" smtClean="0"/>
              <a:t>3/11/2014</a:t>
            </a:fld>
            <a:endParaRPr lang="en-US" dirty="0"/>
          </a:p>
        </p:txBody>
      </p:sp>
      <p:sp>
        <p:nvSpPr>
          <p:cNvPr id="6" name="Footer Placeholder 5"/>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B4008EB6-D09E-4580-8CD6-DDB14511944F}"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426965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9E990-07A9-4CCC-97CB-4C5A387256C9}" type="slidenum">
              <a:rPr lang="en-US" smtClean="0"/>
              <a:t>17</a:t>
            </a:fld>
            <a:endParaRPr lang="en-US"/>
          </a:p>
        </p:txBody>
      </p:sp>
    </p:spTree>
    <p:extLst>
      <p:ext uri="{BB962C8B-B14F-4D97-AF65-F5344CB8AC3E}">
        <p14:creationId xmlns:p14="http://schemas.microsoft.com/office/powerpoint/2010/main" val="1657128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pic>
        <p:nvPicPr>
          <p:cNvPr id="15" name="Picture 14"/>
          <p:cNvPicPr>
            <a:picLocks noChangeAspect="1"/>
          </p:cNvPicPr>
          <p:nvPr/>
        </p:nvPicPr>
        <p:blipFill>
          <a:blip r:embed="rId3"/>
          <a:stretch>
            <a:fillRect/>
          </a:stretch>
        </p:blipFill>
        <p:spPr>
          <a:xfrm>
            <a:off x="485564" y="2440234"/>
            <a:ext cx="5470310" cy="54049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35288501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pos="288">
          <p15:clr>
            <a:srgbClr val="C35EA4"/>
          </p15:clr>
        </p15:guide>
        <p15:guide id="4294967295" pos="7546">
          <p15:clr>
            <a:srgbClr val="C35EA4"/>
          </p15:clr>
        </p15:guide>
        <p15:guide id="4294967295"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35315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9984376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54298064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19212446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76110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83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601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50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bg2">
                        <a:lumMod val="75000"/>
                      </a:schemeClr>
                    </a:gs>
                    <a:gs pos="100000">
                      <a:schemeClr val="bg2">
                        <a:lumMod val="75000"/>
                      </a:schemeClr>
                    </a:gs>
                  </a:gsLst>
                  <a:lin ang="5400000" scaled="0"/>
                </a:gradFill>
              </a:rPr>
              <a:t>Microsoft Confidential</a:t>
            </a:r>
          </a:p>
        </p:txBody>
      </p:sp>
    </p:spTree>
    <p:extLst>
      <p:ext uri="{BB962C8B-B14F-4D97-AF65-F5344CB8AC3E}">
        <p14:creationId xmlns:p14="http://schemas.microsoft.com/office/powerpoint/2010/main" val="399756321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6189552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4154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73068396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87932053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1898265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4488032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733921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46581630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84191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9111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t="15586"/>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9608869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pos="288">
          <p15:clr>
            <a:srgbClr val="C35EA4"/>
          </p15:clr>
        </p15:guide>
        <p15:guide id="4294967295" pos="7546">
          <p15:clr>
            <a:srgbClr val="C35EA4"/>
          </p15:clr>
        </p15:guide>
        <p15:guide id="4294967295"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85508714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4082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848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94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3339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21789406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92459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5"/>
            <a:ext cx="11476043" cy="917880"/>
          </a:xfrm>
        </p:spPr>
        <p:txBody>
          <a:bodyPr>
            <a:spAutoFit/>
          </a:bodyPr>
          <a:lstStyle>
            <a:lvl1pPr>
              <a:defRPr/>
            </a:lvl1pPr>
          </a:lstStyle>
          <a:p>
            <a:r>
              <a:rPr lang="en-US" dirty="0" smtClean="0"/>
              <a:t>Click to edit Master title style</a:t>
            </a:r>
            <a:endParaRPr lang="en-US" dirty="0"/>
          </a:p>
        </p:txBody>
      </p:sp>
      <p:sp>
        <p:nvSpPr>
          <p:cNvPr id="3" name="Text Placeholder 8"/>
          <p:cNvSpPr>
            <a:spLocks noGrp="1"/>
          </p:cNvSpPr>
          <p:nvPr>
            <p:ph type="body" sz="quarter" idx="10" hasCustomPrompt="1"/>
          </p:nvPr>
        </p:nvSpPr>
        <p:spPr>
          <a:xfrm>
            <a:off x="4438656" y="6622503"/>
            <a:ext cx="3314700" cy="402674"/>
          </a:xfrm>
        </p:spPr>
        <p:txBody>
          <a:bodyPr>
            <a:spAutoFit/>
          </a:bodyPr>
          <a:lstStyle>
            <a:lvl1pPr marL="0" indent="0" algn="ctr" defTabSz="1219195" rtl="0" eaLnBrk="1" latinLnBrk="0" hangingPunct="1">
              <a:lnSpc>
                <a:spcPct val="90000"/>
              </a:lnSpc>
              <a:spcBef>
                <a:spcPct val="20000"/>
              </a:spcBef>
              <a:buClr>
                <a:srgbClr val="4E90CD"/>
              </a:buClr>
              <a:buSzPct val="120000"/>
              <a:buFont typeface="Arial" pitchFamily="34" charset="0"/>
              <a:buNone/>
              <a:defRPr lang="en-US" sz="1600" kern="1200" dirty="0" smtClean="0">
                <a:gradFill>
                  <a:gsLst>
                    <a:gs pos="0">
                      <a:schemeClr val="tx1"/>
                    </a:gs>
                    <a:gs pos="86000">
                      <a:schemeClr val="tx1"/>
                    </a:gs>
                  </a:gsLst>
                  <a:lin ang="5400000" scaled="0"/>
                </a:gradFill>
                <a:latin typeface="Segoe UI Light" pitchFamily="34" charset="0"/>
                <a:ea typeface="+mn-ea"/>
                <a:cs typeface="+mn-cs"/>
              </a:defRPr>
            </a:lvl1pPr>
            <a:lvl2pPr marL="613856" indent="0" algn="ctr">
              <a:buNone/>
              <a:defRPr sz="1600"/>
            </a:lvl2pPr>
            <a:lvl3pPr marL="1140925" indent="0" algn="ctr">
              <a:buNone/>
              <a:defRPr sz="1600"/>
            </a:lvl3pPr>
            <a:lvl4pPr marL="1678579" indent="0" algn="ctr">
              <a:buNone/>
              <a:defRPr sz="1600"/>
            </a:lvl4pPr>
            <a:lvl5pPr marL="2140029" indent="0" algn="ctr">
              <a:buNone/>
              <a:defRPr sz="1600"/>
            </a:lvl5pPr>
          </a:lstStyle>
          <a:p>
            <a:pPr lvl="0"/>
            <a:r>
              <a:rPr lang="en-US" dirty="0" smtClean="0"/>
              <a:t>Click to edit text</a:t>
            </a:r>
          </a:p>
        </p:txBody>
      </p:sp>
      <p:sp>
        <p:nvSpPr>
          <p:cNvPr id="4" name="Slide Number Placeholder 4"/>
          <p:cNvSpPr>
            <a:spLocks noGrp="1"/>
          </p:cNvSpPr>
          <p:nvPr>
            <p:ph type="sldNum" sz="quarter" idx="4"/>
          </p:nvPr>
        </p:nvSpPr>
        <p:spPr>
          <a:xfrm>
            <a:off x="254000" y="6546102"/>
            <a:ext cx="2844800" cy="312143"/>
          </a:xfrm>
          <a:prstGeom prst="rect">
            <a:avLst/>
          </a:prstGeom>
        </p:spPr>
        <p:txBody>
          <a:bodyPr vert="horz" lIns="91440" tIns="45720" rIns="91440" bIns="45720" rtlCol="0" anchor="ctr">
            <a:spAutoFit/>
          </a:bodyPr>
          <a:lstStyle>
            <a:lvl1pPr marL="0" algn="l" defTabSz="1219195" rtl="0" eaLnBrk="1" latinLnBrk="0" hangingPunct="1">
              <a:lnSpc>
                <a:spcPct val="90000"/>
              </a:lnSpc>
              <a:spcBef>
                <a:spcPct val="20000"/>
              </a:spcBef>
              <a:buClr>
                <a:srgbClr val="4E90CD"/>
              </a:buClr>
              <a:buSzPct val="120000"/>
              <a:defRPr lang="en-US" sz="1600" kern="1200" smtClean="0">
                <a:gradFill>
                  <a:gsLst>
                    <a:gs pos="0">
                      <a:schemeClr val="tx1"/>
                    </a:gs>
                    <a:gs pos="86000">
                      <a:schemeClr val="tx1"/>
                    </a:gs>
                  </a:gsLst>
                  <a:lin ang="5400000" scaled="0"/>
                </a:gradFill>
                <a:latin typeface="Segoe UI Light" pitchFamily="34" charset="0"/>
                <a:ea typeface="+mn-ea"/>
                <a:cs typeface="+mn-cs"/>
              </a:defRPr>
            </a:lvl1pPr>
          </a:lstStyle>
          <a:p>
            <a:fld id="{4ADF12F3-3404-4B21-B30F-258D3BB43857}" type="slidenum">
              <a:rPr lang="en-US" smtClean="0"/>
              <a:pPr/>
              <a:t>‹#›</a:t>
            </a:fld>
            <a:endParaRPr lang="en-US" dirty="0"/>
          </a:p>
        </p:txBody>
      </p:sp>
    </p:spTree>
    <p:extLst>
      <p:ext uri="{BB962C8B-B14F-4D97-AF65-F5344CB8AC3E}">
        <p14:creationId xmlns:p14="http://schemas.microsoft.com/office/powerpoint/2010/main" val="42470631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8001" y="1411552"/>
            <a:ext cx="11176000" cy="2187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1"/>
          </p:nvPr>
        </p:nvSpPr>
        <p:spPr>
          <a:xfrm>
            <a:off x="356941" y="6352136"/>
            <a:ext cx="8129728" cy="364224"/>
          </a:xfrm>
          <a:prstGeom prst="rect">
            <a:avLst/>
          </a:prstGeom>
        </p:spPr>
        <p:txBody>
          <a:bodyPr/>
          <a:lstStyle>
            <a:lvl1pPr>
              <a:defRPr/>
            </a:lvl1pPr>
          </a:lstStyle>
          <a:p>
            <a:r>
              <a:rPr lang="en-US" dirty="0" smtClean="0"/>
              <a:t>Microsoft Confidential</a:t>
            </a:r>
            <a:endParaRPr lang="en-US" dirty="0"/>
          </a:p>
        </p:txBody>
      </p:sp>
    </p:spTree>
    <p:extLst>
      <p:ext uri="{BB962C8B-B14F-4D97-AF65-F5344CB8AC3E}">
        <p14:creationId xmlns:p14="http://schemas.microsoft.com/office/powerpoint/2010/main" val="27675662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pic>
        <p:nvPicPr>
          <p:cNvPr id="3" name="Picture 2"/>
          <p:cNvPicPr>
            <a:picLocks noChangeAspect="1"/>
          </p:cNvPicPr>
          <p:nvPr userDrawn="1"/>
        </p:nvPicPr>
        <p:blipFill>
          <a:blip r:embed="rId3"/>
          <a:stretch>
            <a:fillRect/>
          </a:stretch>
        </p:blipFill>
        <p:spPr>
          <a:xfrm>
            <a:off x="485564" y="2440234"/>
            <a:ext cx="5470310" cy="54049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12797348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orient="horz" pos="4104">
          <p15:clr>
            <a:srgbClr val="C35EA4"/>
          </p15:clr>
        </p15:guide>
        <p15:guide id="4294967295" pos="7546">
          <p15:clr>
            <a:srgbClr val="C35EA4"/>
          </p15:clr>
        </p15:guide>
        <p15:guide id="4294967295"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rcRect b="37788"/>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23" name="Text Placeholder 4"/>
          <p:cNvSpPr>
            <a:spLocks noGrp="1"/>
          </p:cNvSpPr>
          <p:nvPr>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4" name="Title 1"/>
          <p:cNvSpPr>
            <a:spLocks noGrp="1"/>
          </p:cNvSpPr>
          <p:nvPr>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5" name="Picture 24"/>
          <p:cNvPicPr>
            <a:picLocks noChangeAspect="1"/>
          </p:cNvPicPr>
          <p:nvPr/>
        </p:nvPicPr>
        <p:blipFill>
          <a:blip r:embed="rId4"/>
          <a:stretch>
            <a:fillRect/>
          </a:stretch>
        </p:blipFill>
        <p:spPr>
          <a:xfrm>
            <a:off x="269240" y="288354"/>
            <a:ext cx="1798278" cy="1798533"/>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3618883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8"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t="15586" b="11462"/>
          <a:stretch>
            <a:fillRect/>
          </a:stretch>
        </p:blipFill>
        <p:spPr>
          <a:xfrm>
            <a:off x="-467890" y="1"/>
            <a:ext cx="6444056" cy="6858000"/>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4280836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orient="horz" pos="4104">
          <p15:clr>
            <a:srgbClr val="C35EA4"/>
          </p15:clr>
        </p15:guide>
        <p15:guide id="4294967295" pos="7546">
          <p15:clr>
            <a:srgbClr val="C35EA4"/>
          </p15:clr>
        </p15:guide>
        <p15:guide id="4294967295" orient="horz" pos="302">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3585093" flipH="1">
            <a:off x="6058302" y="3099719"/>
            <a:ext cx="4755677" cy="7184450"/>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69239" y="2082621"/>
            <a:ext cx="7171399"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69239" y="3877271"/>
            <a:ext cx="7171399"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269239" y="2084186"/>
            <a:ext cx="7171399"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5" name="Picture 14"/>
          <p:cNvPicPr>
            <a:picLocks noChangeAspect="1"/>
          </p:cNvPicPr>
          <p:nvPr userDrawn="1"/>
        </p:nvPicPr>
        <p:blipFill>
          <a:blip r:embed="rId4"/>
          <a:stretch>
            <a:fillRect/>
          </a:stretch>
        </p:blipFill>
        <p:spPr>
          <a:xfrm>
            <a:off x="269240" y="288354"/>
            <a:ext cx="1798278" cy="1798533"/>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645531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b="37788"/>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3" name="Title 1"/>
          <p:cNvSpPr>
            <a:spLocks noGrp="1"/>
          </p:cNvSpPr>
          <p:nvPr>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4" name="Picture 23"/>
          <p:cNvPicPr>
            <a:picLocks noChangeAspect="1"/>
          </p:cNvPicPr>
          <p:nvPr userDrawn="1"/>
        </p:nvPicPr>
        <p:blipFill>
          <a:blip r:embed="rId4"/>
          <a:stretch>
            <a:fillRect/>
          </a:stretch>
        </p:blipFill>
        <p:spPr>
          <a:xfrm>
            <a:off x="269240" y="288354"/>
            <a:ext cx="1798278" cy="1798533"/>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27250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667001" y="-2667000"/>
            <a:ext cx="6857999" cy="12192000"/>
          </a:xfrm>
          <a:prstGeom prst="rect">
            <a:avLst/>
          </a:prstGeom>
        </p:spPr>
      </p:pic>
      <p:sp>
        <p:nvSpPr>
          <p:cNvPr id="14" name="Rectangle 13"/>
          <p:cNvSpPr/>
          <p:nvPr userDrawn="1"/>
        </p:nvSpPr>
        <p:spPr bwMode="auto">
          <a:xfrm>
            <a:off x="269239" y="2084172"/>
            <a:ext cx="8964248" cy="448276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1104" y="4428282"/>
            <a:ext cx="8962384" cy="2138650"/>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2" name="Title 1"/>
          <p:cNvSpPr>
            <a:spLocks noGrp="1"/>
          </p:cNvSpPr>
          <p:nvPr>
            <p:ph type="title" hasCustomPrompt="1"/>
          </p:nvPr>
        </p:nvSpPr>
        <p:spPr bwMode="white">
          <a:xfrm>
            <a:off x="269304" y="2084173"/>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8" name="Picture 7"/>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2235972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490713" y="-2224007"/>
            <a:ext cx="10278366" cy="15532045"/>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433" t="50908"/>
          <a:stretch/>
        </p:blipFill>
        <p:spPr>
          <a:xfrm rot="7200000" flipH="1">
            <a:off x="8911466" y="4799548"/>
            <a:ext cx="2642129" cy="3658028"/>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69239" y="2084172"/>
            <a:ext cx="9860673" cy="358620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1104" y="4186225"/>
            <a:ext cx="9858808" cy="1484156"/>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7" name="Title 1"/>
          <p:cNvSpPr>
            <a:spLocks noGrp="1"/>
          </p:cNvSpPr>
          <p:nvPr>
            <p:ph type="title" hasCustomPrompt="1"/>
          </p:nvPr>
        </p:nvSpPr>
        <p:spPr bwMode="white">
          <a:xfrm>
            <a:off x="269304" y="2098542"/>
            <a:ext cx="9860609" cy="2076029"/>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29913" y="470068"/>
            <a:ext cx="1611036" cy="345156"/>
          </a:xfrm>
          <a:prstGeom prst="rect">
            <a:avLst/>
          </a:prstGeom>
        </p:spPr>
      </p:pic>
      <p:pic>
        <p:nvPicPr>
          <p:cNvPr id="29" name="Picture 28"/>
          <p:cNvPicPr>
            <a:picLocks noChangeAspect="1"/>
          </p:cNvPicPr>
          <p:nvPr userDrawn="1"/>
        </p:nvPicPr>
        <p:blipFill>
          <a:blip r:embed="rId5"/>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1736711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683439" y="2282065"/>
            <a:ext cx="7354726" cy="11114019"/>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rcRect b="24685"/>
          <a:stretch>
            <a:fillRect/>
          </a:stretch>
        </p:blipFill>
        <p:spPr>
          <a:xfrm rot="19800000" flipH="1" flipV="1">
            <a:off x="537829" y="-1346381"/>
            <a:ext cx="5161485" cy="5874339"/>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69239" y="1187621"/>
            <a:ext cx="7171399" cy="3586208"/>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69239" y="1187645"/>
            <a:ext cx="7171399" cy="2264518"/>
          </a:xfrm>
          <a:noFill/>
        </p:spPr>
        <p:txBody>
          <a:bodyPr tIns="91440" bIns="91440" anchor="t" anchorCtr="0"/>
          <a:lstStyle>
            <a:lvl1pPr>
              <a:defRPr sz="5293" spc="-74"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15" name="Text Placeholder 4"/>
          <p:cNvSpPr>
            <a:spLocks noGrp="1"/>
          </p:cNvSpPr>
          <p:nvPr>
            <p:ph type="body" sz="quarter" idx="12" hasCustomPrompt="1"/>
          </p:nvPr>
        </p:nvSpPr>
        <p:spPr>
          <a:xfrm>
            <a:off x="269239" y="3452163"/>
            <a:ext cx="7171399" cy="1321666"/>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71326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t="11922" r="9441" b="11244"/>
          <a:stretch>
            <a:fillRect/>
          </a:stretch>
        </p:blipFill>
        <p:spPr>
          <a:xfrm rot="10800000" flipH="1" flipV="1">
            <a:off x="6843021" y="-1"/>
            <a:ext cx="5348978" cy="6858001"/>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69239" y="1186356"/>
            <a:ext cx="7171399" cy="269798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449349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73512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32522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258817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sp>
        <p:nvSpPr>
          <p:cNvPr id="10" name="Freeform 9"/>
          <p:cNvSpPr/>
          <p:nvPr/>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85093" flipH="1">
            <a:off x="6058302" y="3099719"/>
            <a:ext cx="4755677" cy="7184450"/>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4" name="Rectangle 13"/>
          <p:cNvSpPr/>
          <p:nvPr/>
        </p:nvSpPr>
        <p:spPr bwMode="auto">
          <a:xfrm>
            <a:off x="269239" y="2082621"/>
            <a:ext cx="7171399"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16" name="Text Placeholder 4"/>
          <p:cNvSpPr>
            <a:spLocks noGrp="1"/>
          </p:cNvSpPr>
          <p:nvPr>
            <p:ph type="body" sz="quarter" idx="12" hasCustomPrompt="1"/>
          </p:nvPr>
        </p:nvSpPr>
        <p:spPr bwMode="white">
          <a:xfrm>
            <a:off x="269239" y="3877271"/>
            <a:ext cx="7171399"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8" name="Title 1"/>
          <p:cNvSpPr>
            <a:spLocks noGrp="1"/>
          </p:cNvSpPr>
          <p:nvPr>
            <p:ph type="title" hasCustomPrompt="1"/>
          </p:nvPr>
        </p:nvSpPr>
        <p:spPr bwMode="white">
          <a:xfrm>
            <a:off x="269239" y="2084186"/>
            <a:ext cx="7171399"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9" name="Picture 18"/>
          <p:cNvPicPr>
            <a:picLocks noChangeAspect="1"/>
          </p:cNvPicPr>
          <p:nvPr/>
        </p:nvPicPr>
        <p:blipFill>
          <a:blip r:embed="rId4"/>
          <a:stretch>
            <a:fillRect/>
          </a:stretch>
        </p:blipFill>
        <p:spPr>
          <a:xfrm>
            <a:off x="269240" y="288354"/>
            <a:ext cx="1798278" cy="179853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177575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9882216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13740858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0187703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23721157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680990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54844896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855054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899800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656778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17177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3">
    <p:bg>
      <p:bgPr>
        <a:solidFill>
          <a:srgbClr val="006EB9"/>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8900000" flipH="1">
            <a:off x="1490713" y="-2224007"/>
            <a:ext cx="10278366" cy="15532045"/>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46433" t="50908"/>
          <a:stretch/>
        </p:blipFill>
        <p:spPr>
          <a:xfrm rot="7200000" flipH="1">
            <a:off x="8911466" y="4799548"/>
            <a:ext cx="2642129" cy="3658028"/>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6" name="Rectangle 5"/>
          <p:cNvSpPr/>
          <p:nvPr/>
        </p:nvSpPr>
        <p:spPr bwMode="auto">
          <a:xfrm>
            <a:off x="269239" y="2084172"/>
            <a:ext cx="9860673" cy="358620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1104" y="4155893"/>
            <a:ext cx="9858808" cy="1526143"/>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69304" y="2098542"/>
            <a:ext cx="9860609" cy="205735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29913" y="470068"/>
            <a:ext cx="1611036" cy="345156"/>
          </a:xfrm>
          <a:prstGeom prst="rect">
            <a:avLst/>
          </a:prstGeom>
        </p:spPr>
      </p:pic>
      <p:pic>
        <p:nvPicPr>
          <p:cNvPr id="11" name="Picture 10"/>
          <p:cNvPicPr>
            <a:picLocks noChangeAspect="1"/>
          </p:cNvPicPr>
          <p:nvPr/>
        </p:nvPicPr>
        <p:blipFill>
          <a:blip r:embed="rId5"/>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411723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8696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1549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445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bg2">
                        <a:lumMod val="75000"/>
                      </a:schemeClr>
                    </a:gs>
                    <a:gs pos="100000">
                      <a:schemeClr val="bg2">
                        <a:lumMod val="75000"/>
                      </a:schemeClr>
                    </a:gs>
                  </a:gsLst>
                  <a:lin ang="5400000" scaled="0"/>
                </a:gradFill>
              </a:rPr>
              <a:t>Microsoft Confidential</a:t>
            </a:r>
          </a:p>
        </p:txBody>
      </p:sp>
    </p:spTree>
    <p:extLst>
      <p:ext uri="{BB962C8B-B14F-4D97-AF65-F5344CB8AC3E}">
        <p14:creationId xmlns:p14="http://schemas.microsoft.com/office/powerpoint/2010/main" val="286221482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3201203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pic>
        <p:nvPicPr>
          <p:cNvPr id="15" name="Picture 14"/>
          <p:cNvPicPr>
            <a:picLocks noChangeAspect="1"/>
          </p:cNvPicPr>
          <p:nvPr/>
        </p:nvPicPr>
        <p:blipFill>
          <a:blip r:embed="rId3"/>
          <a:stretch>
            <a:fillRect/>
          </a:stretch>
        </p:blipFill>
        <p:spPr>
          <a:xfrm>
            <a:off x="485564" y="2440234"/>
            <a:ext cx="5470310" cy="54049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26952266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pos="288">
          <p15:clr>
            <a:srgbClr val="C35EA4"/>
          </p15:clr>
        </p15:guide>
        <p15:guide id="4294967295" pos="7546">
          <p15:clr>
            <a:srgbClr val="C35EA4"/>
          </p15:clr>
        </p15:guide>
        <p15:guide id="4294967295" orient="horz" pos="4104">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t="15586"/>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0525143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pos="288">
          <p15:clr>
            <a:srgbClr val="C35EA4"/>
          </p15:clr>
        </p15:guide>
        <p15:guide id="4294967295" pos="7546">
          <p15:clr>
            <a:srgbClr val="C35EA4"/>
          </p15:clr>
        </p15:guide>
        <p15:guide id="4294967295" orient="horz" pos="4104">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rcRect b="37788"/>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23" name="Text Placeholder 4"/>
          <p:cNvSpPr>
            <a:spLocks noGrp="1"/>
          </p:cNvSpPr>
          <p:nvPr>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4" name="Title 1"/>
          <p:cNvSpPr>
            <a:spLocks noGrp="1"/>
          </p:cNvSpPr>
          <p:nvPr>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5" name="Picture 24"/>
          <p:cNvPicPr>
            <a:picLocks noChangeAspect="1"/>
          </p:cNvPicPr>
          <p:nvPr/>
        </p:nvPicPr>
        <p:blipFill>
          <a:blip r:embed="rId4"/>
          <a:stretch>
            <a:fillRect/>
          </a:stretch>
        </p:blipFill>
        <p:spPr>
          <a:xfrm>
            <a:off x="269240" y="288354"/>
            <a:ext cx="1798278" cy="1798533"/>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1902041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sp>
        <p:nvSpPr>
          <p:cNvPr id="10" name="Freeform 9"/>
          <p:cNvSpPr/>
          <p:nvPr/>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85093" flipH="1">
            <a:off x="6058302" y="3099719"/>
            <a:ext cx="4755677" cy="7184450"/>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4" name="Rectangle 13"/>
          <p:cNvSpPr/>
          <p:nvPr/>
        </p:nvSpPr>
        <p:spPr bwMode="auto">
          <a:xfrm>
            <a:off x="269239" y="2082621"/>
            <a:ext cx="7171399"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16" name="Text Placeholder 4"/>
          <p:cNvSpPr>
            <a:spLocks noGrp="1"/>
          </p:cNvSpPr>
          <p:nvPr>
            <p:ph type="body" sz="quarter" idx="12" hasCustomPrompt="1"/>
          </p:nvPr>
        </p:nvSpPr>
        <p:spPr bwMode="white">
          <a:xfrm>
            <a:off x="269239" y="3877271"/>
            <a:ext cx="7171399"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8" name="Title 1"/>
          <p:cNvSpPr>
            <a:spLocks noGrp="1"/>
          </p:cNvSpPr>
          <p:nvPr>
            <p:ph type="title" hasCustomPrompt="1"/>
          </p:nvPr>
        </p:nvSpPr>
        <p:spPr bwMode="white">
          <a:xfrm>
            <a:off x="269239" y="2084186"/>
            <a:ext cx="7171399"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9" name="Picture 18"/>
          <p:cNvPicPr>
            <a:picLocks noChangeAspect="1"/>
          </p:cNvPicPr>
          <p:nvPr/>
        </p:nvPicPr>
        <p:blipFill>
          <a:blip r:embed="rId4"/>
          <a:stretch>
            <a:fillRect/>
          </a:stretch>
        </p:blipFill>
        <p:spPr>
          <a:xfrm>
            <a:off x="269240" y="288354"/>
            <a:ext cx="1798278" cy="179853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278316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le Slide 3">
    <p:bg>
      <p:bgPr>
        <a:solidFill>
          <a:srgbClr val="006EB9"/>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8900000" flipH="1">
            <a:off x="1490713" y="-2224007"/>
            <a:ext cx="10278366" cy="15532045"/>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46433" t="50908"/>
          <a:stretch/>
        </p:blipFill>
        <p:spPr>
          <a:xfrm rot="7200000" flipH="1">
            <a:off x="8911466" y="4799548"/>
            <a:ext cx="2642129" cy="3658028"/>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6" name="Rectangle 5"/>
          <p:cNvSpPr/>
          <p:nvPr/>
        </p:nvSpPr>
        <p:spPr bwMode="auto">
          <a:xfrm>
            <a:off x="269239" y="2084172"/>
            <a:ext cx="9860673" cy="358620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1104" y="4155893"/>
            <a:ext cx="9858808" cy="1526143"/>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69304" y="2098542"/>
            <a:ext cx="9860609" cy="205735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29913" y="470068"/>
            <a:ext cx="1611036" cy="345156"/>
          </a:xfrm>
          <a:prstGeom prst="rect">
            <a:avLst/>
          </a:prstGeom>
        </p:spPr>
      </p:pic>
      <p:pic>
        <p:nvPicPr>
          <p:cNvPr id="11" name="Picture 10"/>
          <p:cNvPicPr>
            <a:picLocks noChangeAspect="1"/>
          </p:cNvPicPr>
          <p:nvPr/>
        </p:nvPicPr>
        <p:blipFill>
          <a:blip r:embed="rId5"/>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145741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6880" r="6878"/>
          <a:stretch/>
        </p:blipFill>
        <p:spPr>
          <a:xfrm rot="16200000" flipH="1" flipV="1">
            <a:off x="2667001" y="-2667000"/>
            <a:ext cx="6857999" cy="12192000"/>
          </a:xfrm>
          <a:prstGeom prst="rect">
            <a:avLst/>
          </a:prstGeom>
        </p:spPr>
      </p:pic>
      <p:sp>
        <p:nvSpPr>
          <p:cNvPr id="6" name="Rectangle 5"/>
          <p:cNvSpPr/>
          <p:nvPr/>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2496520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6880" r="6878"/>
          <a:stretch/>
        </p:blipFill>
        <p:spPr>
          <a:xfrm rot="16200000" flipH="1" flipV="1">
            <a:off x="2667001" y="-2667000"/>
            <a:ext cx="6857999" cy="12192000"/>
          </a:xfrm>
          <a:prstGeom prst="rect">
            <a:avLst/>
          </a:prstGeom>
        </p:spPr>
      </p:pic>
      <p:sp>
        <p:nvSpPr>
          <p:cNvPr id="6" name="Rectangle 5"/>
          <p:cNvSpPr/>
          <p:nvPr/>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846632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2600000" flipH="1" flipV="1">
            <a:off x="4683439" y="2282065"/>
            <a:ext cx="7354726" cy="11114019"/>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b="24685"/>
          <a:stretch>
            <a:fillRect/>
          </a:stretch>
        </p:blipFill>
        <p:spPr>
          <a:xfrm rot="19800000" flipH="1" flipV="1">
            <a:off x="537829" y="-1346381"/>
            <a:ext cx="5161485" cy="5874339"/>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7" name="Rectangle 6"/>
          <p:cNvSpPr/>
          <p:nvPr/>
        </p:nvSpPr>
        <p:spPr bwMode="auto">
          <a:xfrm>
            <a:off x="269239" y="1187621"/>
            <a:ext cx="7171399" cy="3586208"/>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tx1">
                      <a:lumMod val="50000"/>
                    </a:schemeClr>
                  </a:gs>
                  <a:gs pos="100000">
                    <a:schemeClr val="tx1">
                      <a:lumMod val="50000"/>
                    </a:schemeClr>
                  </a:gs>
                </a:gsLst>
                <a:lin ang="5400000" scaled="0"/>
              </a:gradFill>
            </a:endParaRPr>
          </a:p>
        </p:txBody>
      </p:sp>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5293" spc="-74"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9" name="Text Placeholder 4"/>
          <p:cNvSpPr>
            <a:spLocks noGrp="1"/>
          </p:cNvSpPr>
          <p:nvPr>
            <p:ph type="body" sz="quarter" idx="12" hasCustomPrompt="1"/>
          </p:nvPr>
        </p:nvSpPr>
        <p:spPr>
          <a:xfrm>
            <a:off x="269239" y="3452163"/>
            <a:ext cx="7171399" cy="1321666"/>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5432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Video slide 2">
    <p:bg>
      <p:bgPr>
        <a:solidFill>
          <a:srgbClr val="006EB9"/>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rcRect t="11922" r="9441" b="11244"/>
          <a:stretch>
            <a:fillRect/>
          </a:stretch>
        </p:blipFill>
        <p:spPr>
          <a:xfrm rot="10800000" flipH="1" flipV="1">
            <a:off x="6843021" y="-1"/>
            <a:ext cx="5348978" cy="6858001"/>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5" name="Rectangle 4"/>
          <p:cNvSpPr/>
          <p:nvPr/>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4440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4213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63129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241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92929103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89933728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07173970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7358770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2600000" flipH="1" flipV="1">
            <a:off x="4683439" y="2282065"/>
            <a:ext cx="7354726" cy="11114019"/>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b="24685"/>
          <a:stretch>
            <a:fillRect/>
          </a:stretch>
        </p:blipFill>
        <p:spPr>
          <a:xfrm rot="19800000" flipH="1" flipV="1">
            <a:off x="537829" y="-1346381"/>
            <a:ext cx="5161485" cy="5874339"/>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7" name="Rectangle 6"/>
          <p:cNvSpPr/>
          <p:nvPr/>
        </p:nvSpPr>
        <p:spPr bwMode="auto">
          <a:xfrm>
            <a:off x="269239" y="1187621"/>
            <a:ext cx="7171399" cy="3586208"/>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tx1">
                      <a:lumMod val="50000"/>
                    </a:schemeClr>
                  </a:gs>
                  <a:gs pos="100000">
                    <a:schemeClr val="tx1">
                      <a:lumMod val="50000"/>
                    </a:schemeClr>
                  </a:gs>
                </a:gsLst>
                <a:lin ang="5400000" scaled="0"/>
              </a:gradFill>
            </a:endParaRPr>
          </a:p>
        </p:txBody>
      </p:sp>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5293" spc="-74"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9" name="Text Placeholder 4"/>
          <p:cNvSpPr>
            <a:spLocks noGrp="1"/>
          </p:cNvSpPr>
          <p:nvPr>
            <p:ph type="body" sz="quarter" idx="12" hasCustomPrompt="1"/>
          </p:nvPr>
        </p:nvSpPr>
        <p:spPr>
          <a:xfrm>
            <a:off x="269239" y="3452163"/>
            <a:ext cx="7171399" cy="1321666"/>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02469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8044715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81088988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325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9919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6253924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6110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775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3412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3816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42413043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2">
    <p:bg>
      <p:bgPr>
        <a:solidFill>
          <a:srgbClr val="006EB9"/>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rcRect t="11922" r="9441" b="11244"/>
          <a:stretch>
            <a:fillRect/>
          </a:stretch>
        </p:blipFill>
        <p:spPr>
          <a:xfrm rot="10800000" flipH="1" flipV="1">
            <a:off x="6843021" y="-1"/>
            <a:ext cx="5348978" cy="6858001"/>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5" name="Rectangle 4"/>
          <p:cNvSpPr/>
          <p:nvPr/>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008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897211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5"/>
            <a:ext cx="11476043" cy="917880"/>
          </a:xfrm>
        </p:spPr>
        <p:txBody>
          <a:bodyPr>
            <a:spAutoFit/>
          </a:bodyPr>
          <a:lstStyle>
            <a:lvl1pPr>
              <a:defRPr/>
            </a:lvl1pPr>
          </a:lstStyle>
          <a:p>
            <a:r>
              <a:rPr lang="en-US" dirty="0" smtClean="0"/>
              <a:t>Click to edit Master title style</a:t>
            </a:r>
            <a:endParaRPr lang="en-US" dirty="0"/>
          </a:p>
        </p:txBody>
      </p:sp>
      <p:sp>
        <p:nvSpPr>
          <p:cNvPr id="3" name="Text Placeholder 8"/>
          <p:cNvSpPr>
            <a:spLocks noGrp="1"/>
          </p:cNvSpPr>
          <p:nvPr>
            <p:ph type="body" sz="quarter" idx="10" hasCustomPrompt="1"/>
          </p:nvPr>
        </p:nvSpPr>
        <p:spPr>
          <a:xfrm>
            <a:off x="4438656" y="6622503"/>
            <a:ext cx="3314700" cy="402674"/>
          </a:xfrm>
        </p:spPr>
        <p:txBody>
          <a:bodyPr>
            <a:spAutoFit/>
          </a:bodyPr>
          <a:lstStyle>
            <a:lvl1pPr marL="0" indent="0" algn="ctr" defTabSz="1219195" rtl="0" eaLnBrk="1" latinLnBrk="0" hangingPunct="1">
              <a:lnSpc>
                <a:spcPct val="90000"/>
              </a:lnSpc>
              <a:spcBef>
                <a:spcPct val="20000"/>
              </a:spcBef>
              <a:buClr>
                <a:srgbClr val="4E90CD"/>
              </a:buClr>
              <a:buSzPct val="120000"/>
              <a:buFont typeface="Arial" pitchFamily="34" charset="0"/>
              <a:buNone/>
              <a:defRPr lang="en-US" sz="1600" kern="1200" dirty="0" smtClean="0">
                <a:gradFill>
                  <a:gsLst>
                    <a:gs pos="0">
                      <a:schemeClr val="tx1"/>
                    </a:gs>
                    <a:gs pos="86000">
                      <a:schemeClr val="tx1"/>
                    </a:gs>
                  </a:gsLst>
                  <a:lin ang="5400000" scaled="0"/>
                </a:gradFill>
                <a:latin typeface="Segoe UI Light" pitchFamily="34" charset="0"/>
                <a:ea typeface="+mn-ea"/>
                <a:cs typeface="+mn-cs"/>
              </a:defRPr>
            </a:lvl1pPr>
            <a:lvl2pPr marL="613856" indent="0" algn="ctr">
              <a:buNone/>
              <a:defRPr sz="1600"/>
            </a:lvl2pPr>
            <a:lvl3pPr marL="1140925" indent="0" algn="ctr">
              <a:buNone/>
              <a:defRPr sz="1600"/>
            </a:lvl3pPr>
            <a:lvl4pPr marL="1678579" indent="0" algn="ctr">
              <a:buNone/>
              <a:defRPr sz="1600"/>
            </a:lvl4pPr>
            <a:lvl5pPr marL="2140029" indent="0" algn="ctr">
              <a:buNone/>
              <a:defRPr sz="1600"/>
            </a:lvl5pPr>
          </a:lstStyle>
          <a:p>
            <a:pPr lvl="0"/>
            <a:r>
              <a:rPr lang="en-US" dirty="0" smtClean="0"/>
              <a:t>Click to edit text</a:t>
            </a:r>
          </a:p>
        </p:txBody>
      </p:sp>
      <p:sp>
        <p:nvSpPr>
          <p:cNvPr id="4" name="Slide Number Placeholder 4"/>
          <p:cNvSpPr>
            <a:spLocks noGrp="1"/>
          </p:cNvSpPr>
          <p:nvPr>
            <p:ph type="sldNum" sz="quarter" idx="4"/>
          </p:nvPr>
        </p:nvSpPr>
        <p:spPr>
          <a:xfrm>
            <a:off x="254000" y="6546102"/>
            <a:ext cx="2844800" cy="312143"/>
          </a:xfrm>
          <a:prstGeom prst="rect">
            <a:avLst/>
          </a:prstGeom>
        </p:spPr>
        <p:txBody>
          <a:bodyPr vert="horz" lIns="91440" tIns="45720" rIns="91440" bIns="45720" rtlCol="0" anchor="ctr">
            <a:spAutoFit/>
          </a:bodyPr>
          <a:lstStyle>
            <a:lvl1pPr marL="0" algn="l" defTabSz="1219195" rtl="0" eaLnBrk="1" latinLnBrk="0" hangingPunct="1">
              <a:lnSpc>
                <a:spcPct val="90000"/>
              </a:lnSpc>
              <a:spcBef>
                <a:spcPct val="20000"/>
              </a:spcBef>
              <a:buClr>
                <a:srgbClr val="4E90CD"/>
              </a:buClr>
              <a:buSzPct val="120000"/>
              <a:defRPr lang="en-US" sz="1600" kern="1200" smtClean="0">
                <a:gradFill>
                  <a:gsLst>
                    <a:gs pos="0">
                      <a:schemeClr val="tx1"/>
                    </a:gs>
                    <a:gs pos="86000">
                      <a:schemeClr val="tx1"/>
                    </a:gs>
                  </a:gsLst>
                  <a:lin ang="5400000" scaled="0"/>
                </a:gradFill>
                <a:latin typeface="Segoe UI Light" pitchFamily="34" charset="0"/>
                <a:ea typeface="+mn-ea"/>
                <a:cs typeface="+mn-cs"/>
              </a:defRPr>
            </a:lvl1pPr>
          </a:lstStyle>
          <a:p>
            <a:fld id="{4ADF12F3-3404-4B21-B30F-258D3BB43857}" type="slidenum">
              <a:rPr lang="en-US" smtClean="0"/>
              <a:pPr/>
              <a:t>‹#›</a:t>
            </a:fld>
            <a:endParaRPr lang="en-US" dirty="0"/>
          </a:p>
        </p:txBody>
      </p:sp>
    </p:spTree>
    <p:extLst>
      <p:ext uri="{BB962C8B-B14F-4D97-AF65-F5344CB8AC3E}">
        <p14:creationId xmlns:p14="http://schemas.microsoft.com/office/powerpoint/2010/main" val="196995105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8001" y="1411552"/>
            <a:ext cx="11176000" cy="2187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1"/>
          </p:nvPr>
        </p:nvSpPr>
        <p:spPr>
          <a:xfrm>
            <a:off x="356941" y="6352136"/>
            <a:ext cx="8129728" cy="364224"/>
          </a:xfrm>
          <a:prstGeom prst="rect">
            <a:avLst/>
          </a:prstGeom>
        </p:spPr>
        <p:txBody>
          <a:bodyPr/>
          <a:lstStyle>
            <a:lvl1pPr>
              <a:defRPr/>
            </a:lvl1pPr>
          </a:lstStyle>
          <a:p>
            <a:r>
              <a:rPr lang="en-US" dirty="0" smtClean="0"/>
              <a:t>Microsoft Confidential</a:t>
            </a:r>
            <a:endParaRPr lang="en-US" dirty="0"/>
          </a:p>
        </p:txBody>
      </p:sp>
    </p:spTree>
    <p:extLst>
      <p:ext uri="{BB962C8B-B14F-4D97-AF65-F5344CB8AC3E}">
        <p14:creationId xmlns:p14="http://schemas.microsoft.com/office/powerpoint/2010/main" val="397653277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pic>
        <p:nvPicPr>
          <p:cNvPr id="3" name="Picture 2"/>
          <p:cNvPicPr>
            <a:picLocks noChangeAspect="1"/>
          </p:cNvPicPr>
          <p:nvPr userDrawn="1"/>
        </p:nvPicPr>
        <p:blipFill>
          <a:blip r:embed="rId3"/>
          <a:stretch>
            <a:fillRect/>
          </a:stretch>
        </p:blipFill>
        <p:spPr>
          <a:xfrm>
            <a:off x="485564" y="2440234"/>
            <a:ext cx="5470310" cy="54049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19458095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orient="horz" pos="4104">
          <p15:clr>
            <a:srgbClr val="C35EA4"/>
          </p15:clr>
        </p15:guide>
        <p15:guide id="4294967295" pos="7546">
          <p15:clr>
            <a:srgbClr val="C35EA4"/>
          </p15:clr>
        </p15:guide>
        <p15:guide id="4294967295" orient="horz" pos="302">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8"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t="15586" b="11462"/>
          <a:stretch>
            <a:fillRect/>
          </a:stretch>
        </p:blipFill>
        <p:spPr>
          <a:xfrm>
            <a:off x="-467890" y="1"/>
            <a:ext cx="6444056" cy="6858000"/>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41481266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orient="horz" pos="4104">
          <p15:clr>
            <a:srgbClr val="C35EA4"/>
          </p15:clr>
        </p15:guide>
        <p15:guide id="4294967295" pos="7546">
          <p15:clr>
            <a:srgbClr val="C35EA4"/>
          </p15:clr>
        </p15:guide>
        <p15:guide id="4294967295" orient="horz" pos="302">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3585093" flipH="1">
            <a:off x="6058302" y="3099719"/>
            <a:ext cx="4755677" cy="7184450"/>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69239" y="2082621"/>
            <a:ext cx="7171399"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69239" y="3877271"/>
            <a:ext cx="7171399"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269239" y="2084186"/>
            <a:ext cx="7171399"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5" name="Picture 14"/>
          <p:cNvPicPr>
            <a:picLocks noChangeAspect="1"/>
          </p:cNvPicPr>
          <p:nvPr userDrawn="1"/>
        </p:nvPicPr>
        <p:blipFill>
          <a:blip r:embed="rId4"/>
          <a:stretch>
            <a:fillRect/>
          </a:stretch>
        </p:blipFill>
        <p:spPr>
          <a:xfrm>
            <a:off x="269240" y="288354"/>
            <a:ext cx="1798278" cy="1798533"/>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2979182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b="37788"/>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rcRect b="1344"/>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3" name="Title 1"/>
          <p:cNvSpPr>
            <a:spLocks noGrp="1"/>
          </p:cNvSpPr>
          <p:nvPr>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4" name="Picture 23"/>
          <p:cNvPicPr>
            <a:picLocks noChangeAspect="1"/>
          </p:cNvPicPr>
          <p:nvPr userDrawn="1"/>
        </p:nvPicPr>
        <p:blipFill>
          <a:blip r:embed="rId4"/>
          <a:stretch>
            <a:fillRect/>
          </a:stretch>
        </p:blipFill>
        <p:spPr>
          <a:xfrm>
            <a:off x="269240" y="288354"/>
            <a:ext cx="1798278" cy="1798533"/>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109605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667001" y="-2667000"/>
            <a:ext cx="6857999" cy="12192000"/>
          </a:xfrm>
          <a:prstGeom prst="rect">
            <a:avLst/>
          </a:prstGeom>
        </p:spPr>
      </p:pic>
      <p:sp>
        <p:nvSpPr>
          <p:cNvPr id="14" name="Rectangle 13"/>
          <p:cNvSpPr/>
          <p:nvPr userDrawn="1"/>
        </p:nvSpPr>
        <p:spPr bwMode="auto">
          <a:xfrm>
            <a:off x="269239" y="2084172"/>
            <a:ext cx="8964248" cy="448276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1104" y="4428282"/>
            <a:ext cx="8962384" cy="2138650"/>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2" name="Title 1"/>
          <p:cNvSpPr>
            <a:spLocks noGrp="1"/>
          </p:cNvSpPr>
          <p:nvPr>
            <p:ph type="title" hasCustomPrompt="1"/>
          </p:nvPr>
        </p:nvSpPr>
        <p:spPr bwMode="white">
          <a:xfrm>
            <a:off x="269304" y="2084173"/>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8" name="Picture 7"/>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322164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490713" y="-2224007"/>
            <a:ext cx="10278366" cy="15532045"/>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433" t="50908"/>
          <a:stretch/>
        </p:blipFill>
        <p:spPr>
          <a:xfrm rot="7200000" flipH="1">
            <a:off x="8911466" y="4799548"/>
            <a:ext cx="2642129" cy="3658028"/>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69239" y="2084172"/>
            <a:ext cx="9860673" cy="358620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1104" y="4186225"/>
            <a:ext cx="9858808" cy="1484156"/>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7" name="Title 1"/>
          <p:cNvSpPr>
            <a:spLocks noGrp="1"/>
          </p:cNvSpPr>
          <p:nvPr>
            <p:ph type="title" hasCustomPrompt="1"/>
          </p:nvPr>
        </p:nvSpPr>
        <p:spPr bwMode="white">
          <a:xfrm>
            <a:off x="269304" y="2098542"/>
            <a:ext cx="9860609" cy="2076029"/>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29913" y="470068"/>
            <a:ext cx="1611036" cy="345156"/>
          </a:xfrm>
          <a:prstGeom prst="rect">
            <a:avLst/>
          </a:prstGeom>
        </p:spPr>
      </p:pic>
      <p:pic>
        <p:nvPicPr>
          <p:cNvPr id="29" name="Picture 28"/>
          <p:cNvPicPr>
            <a:picLocks noChangeAspect="1"/>
          </p:cNvPicPr>
          <p:nvPr userDrawn="1"/>
        </p:nvPicPr>
        <p:blipFill>
          <a:blip r:embed="rId5"/>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109491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683439" y="2282065"/>
            <a:ext cx="7354726" cy="11114019"/>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rcRect b="24685"/>
          <a:stretch>
            <a:fillRect/>
          </a:stretch>
        </p:blipFill>
        <p:spPr>
          <a:xfrm rot="19800000" flipH="1" flipV="1">
            <a:off x="537829" y="-1346381"/>
            <a:ext cx="5161485" cy="5874339"/>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69239" y="1187621"/>
            <a:ext cx="7171399" cy="3586208"/>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69239" y="1187645"/>
            <a:ext cx="7171399" cy="2264518"/>
          </a:xfrm>
          <a:noFill/>
        </p:spPr>
        <p:txBody>
          <a:bodyPr tIns="91440" bIns="91440" anchor="t" anchorCtr="0"/>
          <a:lstStyle>
            <a:lvl1pPr>
              <a:defRPr sz="5293" spc="-74"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15" name="Text Placeholder 4"/>
          <p:cNvSpPr>
            <a:spLocks noGrp="1"/>
          </p:cNvSpPr>
          <p:nvPr>
            <p:ph type="body" sz="quarter" idx="12" hasCustomPrompt="1"/>
          </p:nvPr>
        </p:nvSpPr>
        <p:spPr>
          <a:xfrm>
            <a:off x="269239" y="3452163"/>
            <a:ext cx="7171399" cy="1321666"/>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131095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10738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t="11922" r="9441" b="11244"/>
          <a:stretch>
            <a:fillRect/>
          </a:stretch>
        </p:blipFill>
        <p:spPr>
          <a:xfrm rot="10800000" flipH="1" flipV="1">
            <a:off x="6843021" y="-1"/>
            <a:ext cx="5348978" cy="6858001"/>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69239" y="1186356"/>
            <a:ext cx="7171399" cy="269798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284151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6834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04630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11980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77497994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74330984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90361717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0058844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75436480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6"/>
          <p:cNvSpPr txBox="1"/>
          <p:nvPr userDrawn="1"/>
        </p:nvSpPr>
        <p:spPr>
          <a:xfrm>
            <a:off x="5199575" y="6405347"/>
            <a:ext cx="1792850" cy="452654"/>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078" dirty="0" smtClean="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974725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2632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716" r:id="rId27"/>
    <p:sldLayoutId id="214748371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944305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905243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580455"/>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www.amazon.com/Depth-What-you-need-master/dp/1933988363/ref=sr_1_1?ie=UTF8&amp;s=books&amp;qid=1275579004&amp;sr=8-1" TargetMode="External"/><Relationship Id="rId7" Type="http://schemas.openxmlformats.org/officeDocument/2006/relationships/hyperlink" Target="http://www.amazon.com/C-4-0-Nutshell-Definitive-Reference/dp/0596800959/ref=sr_1_3?ie=UTF8&amp;s=books&amp;qid=1275579121&amp;sr=1-3" TargetMode="External"/><Relationship Id="rId2" Type="http://schemas.openxmlformats.org/officeDocument/2006/relationships/image" Target="../media/image61.png"/><Relationship Id="rId1" Type="http://schemas.openxmlformats.org/officeDocument/2006/relationships/slideLayout" Target="../slideLayouts/slideLayout82.xml"/><Relationship Id="rId6" Type="http://schemas.openxmlformats.org/officeDocument/2006/relationships/image" Target="../media/image63.jpeg"/><Relationship Id="rId5" Type="http://schemas.openxmlformats.org/officeDocument/2006/relationships/hyperlink" Target="http://www.amazon.com/CLR-via-Dev-Pro-Jeffrey-Richter/dp/0735627045/ref=sr_1_1?ie=UTF8&amp;s=books&amp;qid=1275579092&amp;sr=1-1" TargetMode="External"/><Relationship Id="rId4" Type="http://schemas.openxmlformats.org/officeDocument/2006/relationships/image" Target="../media/image62.jpeg"/><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hyperlink" Target="mailto:logozzo@microsoft.com" TargetMode="Externa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g"/><Relationship Id="rId4" Type="http://schemas.openxmlformats.org/officeDocument/2006/relationships/image" Target="../media/image21.png"/><Relationship Id="rId9"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image" Target="../media/image40.png"/><Relationship Id="rId26" Type="http://schemas.openxmlformats.org/officeDocument/2006/relationships/image" Target="../media/image47.png"/><Relationship Id="rId3" Type="http://schemas.openxmlformats.org/officeDocument/2006/relationships/image" Target="../media/image29.png"/><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33.png"/><Relationship Id="rId12" Type="http://schemas.microsoft.com/office/2007/relationships/hdphoto" Target="../media/hdphoto2.wdp"/><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3.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5.xml"/><Relationship Id="rId6" Type="http://schemas.openxmlformats.org/officeDocument/2006/relationships/image" Target="../media/image32.png"/><Relationship Id="rId11" Type="http://schemas.openxmlformats.org/officeDocument/2006/relationships/image" Target="../media/image36.png"/><Relationship Id="rId24" Type="http://schemas.openxmlformats.org/officeDocument/2006/relationships/image" Target="../media/image45.png"/><Relationship Id="rId32" Type="http://schemas.openxmlformats.org/officeDocument/2006/relationships/image" Target="../media/image52.png"/><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44.png"/><Relationship Id="rId28" Type="http://schemas.openxmlformats.org/officeDocument/2006/relationships/image" Target="../media/image49.png"/><Relationship Id="rId10" Type="http://schemas.microsoft.com/office/2007/relationships/hdphoto" Target="../media/hdphoto1.wdp"/><Relationship Id="rId19" Type="http://schemas.microsoft.com/office/2007/relationships/hdphoto" Target="../media/hdphoto5.wdp"/><Relationship Id="rId31" Type="http://schemas.microsoft.com/office/2007/relationships/hdphoto" Target="../media/hdphoto6.wdp"/><Relationship Id="rId4" Type="http://schemas.openxmlformats.org/officeDocument/2006/relationships/image" Target="../media/image30.png"/><Relationship Id="rId9" Type="http://schemas.openxmlformats.org/officeDocument/2006/relationships/image" Target="../media/image35.png"/><Relationship Id="rId14" Type="http://schemas.microsoft.com/office/2007/relationships/hdphoto" Target="../media/hdphoto3.wdp"/><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Francesco Logozzo (MSR Redmond)</a:t>
            </a:r>
          </a:p>
          <a:p>
            <a:r>
              <a:rPr lang="en-US" dirty="0" smtClean="0"/>
              <a:t>Mehdi Bouaziz &amp; Xavier Rival (ENS)</a:t>
            </a:r>
          </a:p>
          <a:p>
            <a:endParaRPr lang="en-US" dirty="0"/>
          </a:p>
        </p:txBody>
      </p:sp>
      <p:sp>
        <p:nvSpPr>
          <p:cNvPr id="3" name="Title 2"/>
          <p:cNvSpPr>
            <a:spLocks noGrp="1"/>
          </p:cNvSpPr>
          <p:nvPr>
            <p:ph type="title"/>
          </p:nvPr>
        </p:nvSpPr>
        <p:spPr/>
        <p:txBody>
          <a:bodyPr/>
          <a:lstStyle/>
          <a:p>
            <a:r>
              <a:rPr lang="en-US" dirty="0" smtClean="0"/>
              <a:t>An overview</a:t>
            </a:r>
            <a:endParaRPr lang="en-US" dirty="0"/>
          </a:p>
        </p:txBody>
      </p:sp>
      <p:sp>
        <p:nvSpPr>
          <p:cNvPr id="4" name="Oval Callout 3"/>
          <p:cNvSpPr/>
          <p:nvPr/>
        </p:nvSpPr>
        <p:spPr bwMode="auto">
          <a:xfrm>
            <a:off x="1255776" y="3005328"/>
            <a:ext cx="1469136" cy="1042416"/>
          </a:xfrm>
          <a:prstGeom prst="wedgeEllipseCallou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Probably sleeping</a:t>
            </a:r>
            <a:endParaRPr lang="en-US" sz="2000" dirty="0">
              <a:gradFill>
                <a:gsLst>
                  <a:gs pos="0">
                    <a:srgbClr val="FFFFFF"/>
                  </a:gs>
                  <a:gs pos="100000">
                    <a:srgbClr val="FFFFFF"/>
                  </a:gs>
                </a:gsLst>
                <a:lin ang="5400000" scaled="0"/>
              </a:gradFill>
            </a:endParaRPr>
          </a:p>
        </p:txBody>
      </p:sp>
      <p:sp>
        <p:nvSpPr>
          <p:cNvPr id="5" name="Oval Callout 4"/>
          <p:cNvSpPr/>
          <p:nvPr/>
        </p:nvSpPr>
        <p:spPr bwMode="auto">
          <a:xfrm>
            <a:off x="810768" y="5053584"/>
            <a:ext cx="1993392" cy="1066800"/>
          </a:xfrm>
          <a:prstGeom prst="wedgeEllipseCallout">
            <a:avLst>
              <a:gd name="adj1" fmla="val -5848"/>
              <a:gd name="adj2" fmla="val -63213"/>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Ex-intern </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(x3)</a:t>
            </a:r>
            <a:endParaRPr lang="en-US" sz="2000" dirty="0">
              <a:gradFill>
                <a:gsLst>
                  <a:gs pos="0">
                    <a:srgbClr val="FFFFFF"/>
                  </a:gs>
                  <a:gs pos="100000">
                    <a:srgbClr val="FFFFFF"/>
                  </a:gs>
                </a:gsLst>
                <a:lin ang="5400000" scaled="0"/>
              </a:gradFill>
            </a:endParaRPr>
          </a:p>
        </p:txBody>
      </p:sp>
      <p:sp>
        <p:nvSpPr>
          <p:cNvPr id="6" name="Oval Callout 5"/>
          <p:cNvSpPr/>
          <p:nvPr/>
        </p:nvSpPr>
        <p:spPr bwMode="auto">
          <a:xfrm>
            <a:off x="3913632" y="5093208"/>
            <a:ext cx="2310384" cy="987552"/>
          </a:xfrm>
          <a:prstGeom prst="wedgeEllipseCallout">
            <a:avLst>
              <a:gd name="adj1" fmla="val -18480"/>
              <a:gd name="adj2" fmla="val -6651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Visitor in Summer 2012</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52542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TouchDevelop</a:t>
            </a:r>
            <a:r>
              <a:rPr lang="en-US" dirty="0"/>
              <a:t> </a:t>
            </a:r>
            <a:r>
              <a:rPr lang="en-US" sz="4000" dirty="0" smtClean="0"/>
              <a:t>https</a:t>
            </a:r>
            <a:r>
              <a:rPr lang="en-US" sz="4000" dirty="0"/>
              <a:t>://www.touchdevelop.com/</a:t>
            </a:r>
            <a:endParaRPr lang="en-US" sz="4000" dirty="0"/>
          </a:p>
        </p:txBody>
      </p:sp>
      <p:sp>
        <p:nvSpPr>
          <p:cNvPr id="6" name="Text Placeholder 5"/>
          <p:cNvSpPr>
            <a:spLocks noGrp="1"/>
          </p:cNvSpPr>
          <p:nvPr>
            <p:ph type="body" sz="quarter" idx="10"/>
          </p:nvPr>
        </p:nvSpPr>
        <p:spPr>
          <a:xfrm>
            <a:off x="508001" y="1411581"/>
            <a:ext cx="11176000" cy="2477473"/>
          </a:xfrm>
        </p:spPr>
        <p:txBody>
          <a:bodyPr/>
          <a:lstStyle/>
          <a:p>
            <a:r>
              <a:rPr lang="en-US" dirty="0"/>
              <a:t>TouchDevelop lets you create apps on </a:t>
            </a:r>
            <a:r>
              <a:rPr lang="en-US" b="1" dirty="0"/>
              <a:t>iPad</a:t>
            </a:r>
            <a:r>
              <a:rPr lang="en-US" dirty="0"/>
              <a:t>, </a:t>
            </a:r>
            <a:r>
              <a:rPr lang="en-US" b="1" dirty="0"/>
              <a:t>iPhone</a:t>
            </a:r>
            <a:r>
              <a:rPr lang="en-US" dirty="0"/>
              <a:t>, </a:t>
            </a:r>
            <a:r>
              <a:rPr lang="en-US" b="1" dirty="0"/>
              <a:t>Android</a:t>
            </a:r>
            <a:r>
              <a:rPr lang="en-US" dirty="0"/>
              <a:t>, </a:t>
            </a:r>
            <a:r>
              <a:rPr lang="en-US" b="1" dirty="0"/>
              <a:t>PC</a:t>
            </a:r>
            <a:r>
              <a:rPr lang="en-US" dirty="0"/>
              <a:t>, </a:t>
            </a:r>
            <a:r>
              <a:rPr lang="en-US" b="1" dirty="0"/>
              <a:t>Mac</a:t>
            </a:r>
            <a:r>
              <a:rPr lang="en-US" dirty="0"/>
              <a:t>, </a:t>
            </a:r>
            <a:r>
              <a:rPr lang="en-US" b="1" dirty="0"/>
              <a:t>Windows Phone</a:t>
            </a:r>
            <a:r>
              <a:rPr lang="en-US" dirty="0"/>
              <a:t>. </a:t>
            </a:r>
            <a:endParaRPr lang="en-US" dirty="0" smtClean="0"/>
          </a:p>
          <a:p>
            <a:r>
              <a:rPr lang="en-US" dirty="0" smtClean="0"/>
              <a:t>Our </a:t>
            </a:r>
            <a:r>
              <a:rPr lang="en-US" b="1" dirty="0"/>
              <a:t>touch-friendly</a:t>
            </a:r>
            <a:r>
              <a:rPr lang="en-US" dirty="0"/>
              <a:t> editor makes coding fun, even on your phone or tablet! </a:t>
            </a:r>
          </a:p>
        </p:txBody>
      </p:sp>
      <p:pic>
        <p:nvPicPr>
          <p:cNvPr id="7" name="Picture 6"/>
          <p:cNvPicPr>
            <a:picLocks noChangeAspect="1"/>
          </p:cNvPicPr>
          <p:nvPr/>
        </p:nvPicPr>
        <p:blipFill>
          <a:blip r:embed="rId2"/>
          <a:stretch>
            <a:fillRect/>
          </a:stretch>
        </p:blipFill>
        <p:spPr>
          <a:xfrm>
            <a:off x="713652" y="3879081"/>
            <a:ext cx="4643447" cy="2374995"/>
          </a:xfrm>
          <a:prstGeom prst="rect">
            <a:avLst/>
          </a:prstGeom>
        </p:spPr>
      </p:pic>
      <p:pic>
        <p:nvPicPr>
          <p:cNvPr id="8" name="Picture 7"/>
          <p:cNvPicPr>
            <a:picLocks noChangeAspect="1"/>
          </p:cNvPicPr>
          <p:nvPr/>
        </p:nvPicPr>
        <p:blipFill>
          <a:blip r:embed="rId3"/>
          <a:stretch>
            <a:fillRect/>
          </a:stretch>
        </p:blipFill>
        <p:spPr>
          <a:xfrm>
            <a:off x="5560739" y="3728219"/>
            <a:ext cx="9934769" cy="2894381"/>
          </a:xfrm>
          <a:prstGeom prst="rect">
            <a:avLst/>
          </a:prstGeom>
        </p:spPr>
      </p:pic>
    </p:spTree>
    <p:extLst>
      <p:ext uri="{BB962C8B-B14F-4D97-AF65-F5344CB8AC3E}">
        <p14:creationId xmlns:p14="http://schemas.microsoft.com/office/powerpoint/2010/main" val="68025727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Z3 (http://z3.codeplex.com</a:t>
            </a:r>
            <a:r>
              <a:rPr lang="en-US" dirty="0" smtClean="0"/>
              <a:t>/)</a:t>
            </a:r>
            <a:endParaRPr lang="en-US" dirty="0"/>
          </a:p>
        </p:txBody>
      </p:sp>
      <p:sp>
        <p:nvSpPr>
          <p:cNvPr id="3" name="Text Placeholder 2"/>
          <p:cNvSpPr>
            <a:spLocks noGrp="1"/>
          </p:cNvSpPr>
          <p:nvPr>
            <p:ph type="body" sz="quarter" idx="10"/>
          </p:nvPr>
        </p:nvSpPr>
        <p:spPr>
          <a:xfrm>
            <a:off x="508001" y="1411552"/>
            <a:ext cx="11176000" cy="4770345"/>
          </a:xfrm>
        </p:spPr>
        <p:txBody>
          <a:bodyPr/>
          <a:lstStyle/>
          <a:p>
            <a:r>
              <a:rPr lang="en-US" dirty="0" smtClean="0"/>
              <a:t>High performance theorem </a:t>
            </a:r>
            <a:r>
              <a:rPr lang="en-US" dirty="0" err="1" smtClean="0"/>
              <a:t>prover</a:t>
            </a:r>
            <a:endParaRPr lang="en-US" dirty="0" smtClean="0"/>
          </a:p>
          <a:p>
            <a:r>
              <a:rPr lang="en-US" dirty="0" smtClean="0"/>
              <a:t>Integrates several decision procedures</a:t>
            </a:r>
          </a:p>
          <a:p>
            <a:endParaRPr lang="en-US" dirty="0"/>
          </a:p>
          <a:p>
            <a:endParaRPr lang="en-US" dirty="0" smtClean="0"/>
          </a:p>
          <a:p>
            <a:pPr marL="0" indent="0">
              <a:buNone/>
            </a:pPr>
            <a:endParaRPr lang="en-US" dirty="0" smtClean="0"/>
          </a:p>
          <a:p>
            <a:r>
              <a:rPr lang="en-US" dirty="0" smtClean="0"/>
              <a:t>Used in many, many tools</a:t>
            </a:r>
          </a:p>
          <a:p>
            <a:pPr lvl="1"/>
            <a:r>
              <a:rPr lang="en-US" dirty="0" smtClean="0"/>
              <a:t>Program verification, termination, unit testing, test case generation, business applications modelling, security protocols, cryptography …</a:t>
            </a:r>
            <a:endParaRPr 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3585" y="2730334"/>
            <a:ext cx="8517665" cy="5241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699102" y="2758736"/>
            <a:ext cx="125984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Rectangle 5"/>
          <p:cNvSpPr/>
          <p:nvPr/>
        </p:nvSpPr>
        <p:spPr bwMode="auto">
          <a:xfrm>
            <a:off x="4939375" y="2758736"/>
            <a:ext cx="827351"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ectangle 6"/>
          <p:cNvSpPr/>
          <p:nvPr/>
        </p:nvSpPr>
        <p:spPr bwMode="auto">
          <a:xfrm>
            <a:off x="6498246" y="2758736"/>
            <a:ext cx="33528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bwMode="auto">
          <a:xfrm>
            <a:off x="1006912" y="3446881"/>
            <a:ext cx="2936240" cy="924560"/>
          </a:xfrm>
          <a:prstGeom prst="rect">
            <a:avLst/>
          </a:prstGeom>
          <a:solidFill>
            <a:srgbClr val="FF0000"/>
          </a:solidFill>
          <a:ln>
            <a:solidFill>
              <a:srgbClr val="FF0000"/>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rPr>
              <a:t>Arithmetic</a:t>
            </a:r>
          </a:p>
        </p:txBody>
      </p:sp>
      <p:sp>
        <p:nvSpPr>
          <p:cNvPr id="9" name="Rectangle 8"/>
          <p:cNvSpPr/>
          <p:nvPr/>
        </p:nvSpPr>
        <p:spPr bwMode="auto">
          <a:xfrm>
            <a:off x="6956662" y="2758736"/>
            <a:ext cx="84328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3971005" y="2760773"/>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4154525" y="3436721"/>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bg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12" name="Rectangle 11"/>
          <p:cNvSpPr/>
          <p:nvPr/>
        </p:nvSpPr>
        <p:spPr bwMode="auto">
          <a:xfrm>
            <a:off x="8236037" y="2795230"/>
            <a:ext cx="335280" cy="457200"/>
          </a:xfrm>
          <a:prstGeom prst="rect">
            <a:avLst/>
          </a:prstGeom>
          <a:noFill/>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Rectangle 12"/>
          <p:cNvSpPr/>
          <p:nvPr/>
        </p:nvSpPr>
        <p:spPr bwMode="auto">
          <a:xfrm>
            <a:off x="3534910" y="2758736"/>
            <a:ext cx="335280" cy="457200"/>
          </a:xfrm>
          <a:prstGeom prst="rect">
            <a:avLst/>
          </a:prstGeom>
          <a:noFill/>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7378302" y="3441289"/>
            <a:ext cx="2936240" cy="924560"/>
          </a:xfrm>
          <a:prstGeom prst="rect">
            <a:avLst/>
          </a:prstGeom>
          <a:solidFill>
            <a:srgbClr val="00B0F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effectLst>
                  <a:outerShdw blurRad="38100" dist="38100" dir="2700000" algn="tl">
                    <a:srgbClr val="000000">
                      <a:alpha val="43137"/>
                    </a:srgbClr>
                  </a:outerShdw>
                </a:effectLst>
                <a:latin typeface="Segoe" pitchFamily="34" charset="0"/>
              </a:rPr>
              <a:t>Uninterpreted</a:t>
            </a:r>
            <a:r>
              <a:rPr lang="en-US" sz="2800" dirty="0" smtClean="0">
                <a:solidFill>
                  <a:schemeClr val="bg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15" name="Rectangle 14"/>
          <p:cNvSpPr/>
          <p:nvPr/>
        </p:nvSpPr>
        <p:spPr bwMode="auto">
          <a:xfrm>
            <a:off x="1632822" y="2758736"/>
            <a:ext cx="144780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13127465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CodeContracts</a:t>
            </a:r>
            <a:endParaRPr lang="en-US" dirty="0"/>
          </a:p>
        </p:txBody>
      </p:sp>
    </p:spTree>
    <p:extLst>
      <p:ext uri="{BB962C8B-B14F-4D97-AF65-F5344CB8AC3E}">
        <p14:creationId xmlns:p14="http://schemas.microsoft.com/office/powerpoint/2010/main" val="42281384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 in a nutshell</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solidFill>
                  <a:srgbClr val="FF0000"/>
                </a:solidFill>
              </a:rPr>
              <a:t>Preconditions</a:t>
            </a:r>
          </a:p>
          <a:p>
            <a:pPr lvl="1"/>
            <a:r>
              <a:rPr lang="en-US" dirty="0" smtClean="0"/>
              <a:t>What my I expect from the callers</a:t>
            </a:r>
          </a:p>
          <a:p>
            <a:r>
              <a:rPr lang="en-US" dirty="0" smtClean="0">
                <a:solidFill>
                  <a:srgbClr val="FF0000"/>
                </a:solidFill>
              </a:rPr>
              <a:t>Postconditions</a:t>
            </a:r>
          </a:p>
          <a:p>
            <a:pPr lvl="1"/>
            <a:r>
              <a:rPr lang="en-US" dirty="0" smtClean="0"/>
              <a:t>What I ensure to my callers</a:t>
            </a:r>
          </a:p>
          <a:p>
            <a:r>
              <a:rPr lang="en-US" dirty="0" smtClean="0">
                <a:solidFill>
                  <a:srgbClr val="FF0000"/>
                </a:solidFill>
              </a:rPr>
              <a:t>Object invariants</a:t>
            </a:r>
          </a:p>
          <a:p>
            <a:pPr lvl="1"/>
            <a:r>
              <a:rPr lang="en-US" dirty="0" smtClean="0"/>
              <a:t>What holds in the steady state of the object</a:t>
            </a:r>
          </a:p>
          <a:p>
            <a:r>
              <a:rPr lang="en-US" dirty="0" smtClean="0"/>
              <a:t>Preconditions and postconditions are automatically </a:t>
            </a:r>
            <a:r>
              <a:rPr lang="en-US" dirty="0" smtClean="0">
                <a:solidFill>
                  <a:srgbClr val="FF0000"/>
                </a:solidFill>
              </a:rPr>
              <a:t>inherited</a:t>
            </a:r>
          </a:p>
          <a:p>
            <a:pPr lvl="1"/>
            <a:r>
              <a:rPr lang="en-US" i="1" dirty="0" smtClean="0"/>
              <a:t>E.g., </a:t>
            </a:r>
            <a:r>
              <a:rPr lang="en-US" dirty="0" smtClean="0"/>
              <a:t>“.</a:t>
            </a:r>
            <a:r>
              <a:rPr lang="en-US" dirty="0" err="1" smtClean="0"/>
              <a:t>ToString</a:t>
            </a:r>
            <a:r>
              <a:rPr lang="en-US" dirty="0" smtClean="0"/>
              <a:t>()” returns a non-null string</a:t>
            </a:r>
            <a:endParaRPr lang="en-US" dirty="0"/>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8840" y="348133"/>
            <a:ext cx="1866290" cy="1809598"/>
          </a:xfrm>
          <a:prstGeom prst="rect">
            <a:avLst/>
          </a:prstGeom>
        </p:spPr>
      </p:pic>
    </p:spTree>
    <p:extLst>
      <p:ext uri="{BB962C8B-B14F-4D97-AF65-F5344CB8AC3E}">
        <p14:creationId xmlns:p14="http://schemas.microsoft.com/office/powerpoint/2010/main" val="125080419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CodeContracts</a:t>
            </a:r>
            <a:endParaRPr lang="en-US" dirty="0"/>
          </a:p>
        </p:txBody>
      </p:sp>
      <p:sp>
        <p:nvSpPr>
          <p:cNvPr id="3" name="Text Placeholder 2"/>
          <p:cNvSpPr>
            <a:spLocks noGrp="1"/>
          </p:cNvSpPr>
          <p:nvPr>
            <p:ph type="body" sz="quarter" idx="10"/>
          </p:nvPr>
        </p:nvSpPr>
        <p:spPr>
          <a:xfrm>
            <a:off x="508001" y="1411552"/>
            <a:ext cx="11176000" cy="3648115"/>
          </a:xfrm>
        </p:spPr>
        <p:txBody>
          <a:bodyPr/>
          <a:lstStyle/>
          <a:p>
            <a:r>
              <a:rPr lang="en-US" dirty="0" smtClean="0"/>
              <a:t>Idea: Use code to specify code</a:t>
            </a:r>
          </a:p>
          <a:p>
            <a:r>
              <a:rPr lang="en-US" dirty="0" smtClean="0"/>
              <a:t>Why? No need for new compiler, language, etc.</a:t>
            </a:r>
          </a:p>
          <a:p>
            <a:r>
              <a:rPr lang="en-US" dirty="0" smtClean="0"/>
              <a:t>Tools</a:t>
            </a:r>
          </a:p>
          <a:p>
            <a:pPr lvl="1"/>
            <a:r>
              <a:rPr lang="en-US" dirty="0" smtClean="0"/>
              <a:t>Automatic documentation </a:t>
            </a:r>
          </a:p>
          <a:p>
            <a:pPr lvl="1"/>
            <a:r>
              <a:rPr lang="en-US" dirty="0" smtClean="0"/>
              <a:t>Runtime Checking</a:t>
            </a:r>
          </a:p>
          <a:p>
            <a:pPr lvl="1"/>
            <a:r>
              <a:rPr lang="en-US" dirty="0" smtClean="0"/>
              <a:t>Static checking</a:t>
            </a:r>
          </a:p>
          <a:p>
            <a:pPr lvl="2"/>
            <a:r>
              <a:rPr lang="en-US" u="sng" dirty="0" smtClean="0"/>
              <a:t>Fully </a:t>
            </a:r>
            <a:r>
              <a:rPr lang="en-US" u="sng" dirty="0"/>
              <a:t>a</a:t>
            </a:r>
            <a:r>
              <a:rPr lang="en-US" u="sng" dirty="0" smtClean="0"/>
              <a:t>bstract interpretation based!!!</a:t>
            </a:r>
          </a:p>
        </p:txBody>
      </p:sp>
    </p:spTree>
    <p:extLst>
      <p:ext uri="{BB962C8B-B14F-4D97-AF65-F5344CB8AC3E}">
        <p14:creationId xmlns:p14="http://schemas.microsoft.com/office/powerpoint/2010/main" val="19936452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verification with Clousot</a:t>
            </a:r>
            <a:endParaRPr lang="en-US" dirty="0"/>
          </a:p>
        </p:txBody>
      </p:sp>
      <p:sp>
        <p:nvSpPr>
          <p:cNvPr id="17" name="TextBox 16"/>
          <p:cNvSpPr txBox="1"/>
          <p:nvPr/>
        </p:nvSpPr>
        <p:spPr>
          <a:xfrm>
            <a:off x="4224068" y="1861063"/>
            <a:ext cx="4899195" cy="3416320"/>
          </a:xfrm>
          <a:prstGeom prst="rect">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Code Contracts </a:t>
            </a:r>
            <a:r>
              <a:rPr kumimoji="0" lang="en-US" sz="1800" b="0" i="0" u="none" strike="noStrike" kern="0" cap="none" spc="0" normalizeH="0" baseline="0" noProof="0" dirty="0">
                <a:ln>
                  <a:noFill/>
                </a:ln>
                <a:solidFill>
                  <a:prstClr val="white"/>
                </a:solidFill>
                <a:effectLst/>
                <a:uLnTx/>
                <a:uFillTx/>
                <a:latin typeface="Calibri Light" panose="020F0302020204030204"/>
              </a:rPr>
              <a:t>S</a:t>
            </a:r>
            <a:r>
              <a:rPr kumimoji="0" lang="en-US" sz="1800" b="0" i="0" u="none" strike="noStrike" kern="0" cap="none" spc="0" normalizeH="0" baseline="0" noProof="0" dirty="0" smtClean="0">
                <a:ln>
                  <a:noFill/>
                </a:ln>
                <a:solidFill>
                  <a:prstClr val="white"/>
                </a:solidFill>
                <a:effectLst/>
                <a:uLnTx/>
                <a:uFillTx/>
                <a:latin typeface="Calibri Light" panose="020F0302020204030204"/>
              </a:rPr>
              <a:t>tatic checker</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18" name="TextBox 17"/>
          <p:cNvSpPr txBox="1"/>
          <p:nvPr/>
        </p:nvSpPr>
        <p:spPr>
          <a:xfrm rot="5400000">
            <a:off x="3085887" y="2507990"/>
            <a:ext cx="1663188" cy="369332"/>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w="9525" cap="flat" cmpd="sng" algn="ctr">
            <a:solidFill>
              <a:srgbClr val="A8B97F"/>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VS/Roslyn</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19" name="TextBox 18"/>
          <p:cNvSpPr txBox="1"/>
          <p:nvPr/>
        </p:nvSpPr>
        <p:spPr>
          <a:xfrm>
            <a:off x="4544020" y="2454416"/>
            <a:ext cx="1578549" cy="2308324"/>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Semantic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Inference</a:t>
            </a:r>
          </a:p>
          <a:p>
            <a:pPr marL="0" marR="0" lvl="0" indent="0" defTabSz="457200" eaLnBrk="1" fontAlgn="auto" latinLnBrk="0" hangingPunct="1">
              <a:lnSpc>
                <a:spcPct val="100000"/>
              </a:lnSpc>
              <a:spcBef>
                <a:spcPts val="0"/>
              </a:spcBef>
              <a:spcAft>
                <a:spcPts val="0"/>
              </a:spcAft>
              <a:buClrTx/>
              <a:buSzTx/>
              <a:buFontTx/>
              <a:buNone/>
              <a:tabLst/>
              <a:defRPr/>
            </a:pPr>
            <a:r>
              <a:rPr lang="en-US" kern="0" noProof="0" dirty="0" smtClean="0">
                <a:solidFill>
                  <a:prstClr val="white"/>
                </a:solidFill>
                <a:latin typeface="Calibri Light" panose="020F0302020204030204"/>
              </a:rPr>
              <a:t>with abstract interpretation</a:t>
            </a: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panose="020F0302020204030204"/>
            </a:endParaRPr>
          </a:p>
        </p:txBody>
      </p:sp>
      <p:sp>
        <p:nvSpPr>
          <p:cNvPr id="20" name="TextBox 19"/>
          <p:cNvSpPr txBox="1"/>
          <p:nvPr/>
        </p:nvSpPr>
        <p:spPr>
          <a:xfrm>
            <a:off x="6438397" y="2471658"/>
            <a:ext cx="2558823"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Error Checking   </a:t>
            </a:r>
          </a:p>
        </p:txBody>
      </p:sp>
      <p:sp>
        <p:nvSpPr>
          <p:cNvPr id="21" name="TextBox 20"/>
          <p:cNvSpPr txBox="1"/>
          <p:nvPr/>
        </p:nvSpPr>
        <p:spPr>
          <a:xfrm>
            <a:off x="6438396" y="2952916"/>
            <a:ext cx="2558823"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Verified repairs</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22" name="TextBox 21"/>
          <p:cNvSpPr txBox="1"/>
          <p:nvPr/>
        </p:nvSpPr>
        <p:spPr>
          <a:xfrm>
            <a:off x="6438396" y="3445389"/>
            <a:ext cx="2558823"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Pre/Post inference</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23" name="TextBox 22"/>
          <p:cNvSpPr txBox="1"/>
          <p:nvPr/>
        </p:nvSpPr>
        <p:spPr>
          <a:xfrm>
            <a:off x="6438395" y="3926603"/>
            <a:ext cx="2558823"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Warning prioritization</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24" name="TextBox 23"/>
          <p:cNvSpPr txBox="1"/>
          <p:nvPr/>
        </p:nvSpPr>
        <p:spPr>
          <a:xfrm>
            <a:off x="4224068" y="5346851"/>
            <a:ext cx="4899195"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Stored Information</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5715" y="5828109"/>
            <a:ext cx="667131" cy="818566"/>
          </a:xfrm>
          <a:prstGeom prst="rect">
            <a:avLst/>
          </a:prstGeom>
        </p:spPr>
      </p:pic>
      <p:sp>
        <p:nvSpPr>
          <p:cNvPr id="26" name="Flowchart: Document 25"/>
          <p:cNvSpPr/>
          <p:nvPr/>
        </p:nvSpPr>
        <p:spPr>
          <a:xfrm>
            <a:off x="1638301" y="2173364"/>
            <a:ext cx="1893778" cy="935790"/>
          </a:xfrm>
          <a:prstGeom prst="flowChartDocument">
            <a:avLst/>
          </a:prstGeom>
          <a:solidFill>
            <a:srgbClr val="50B4C8"/>
          </a:solidFill>
          <a:ln w="12700" cap="flat" cmpd="sng" algn="ctr">
            <a:solidFill>
              <a:srgbClr val="50B4C8">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Light" panose="020F0302020204030204"/>
              </a:rPr>
              <a:t>Source Code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Light" panose="020F0302020204030204"/>
              </a:rPr>
              <a:t>.</a:t>
            </a:r>
            <a:r>
              <a:rPr kumimoji="0" lang="en-US" sz="2000" b="0" i="0" u="none" strike="noStrike" kern="0" cap="none" spc="0" normalizeH="0" baseline="0" noProof="0" dirty="0" err="1" smtClean="0">
                <a:ln>
                  <a:noFill/>
                </a:ln>
                <a:solidFill>
                  <a:prstClr val="white"/>
                </a:solidFill>
                <a:effectLst/>
                <a:uLnTx/>
                <a:uFillTx/>
                <a:latin typeface="Calibri Light" panose="020F0302020204030204"/>
              </a:rPr>
              <a:t>cs</a:t>
            </a:r>
            <a:endParaRPr kumimoji="0" lang="en-US" sz="2000" b="0" i="0" u="none" strike="noStrike" kern="0" cap="none" spc="0" normalizeH="0" baseline="0" noProof="0" dirty="0">
              <a:ln>
                <a:noFill/>
              </a:ln>
              <a:solidFill>
                <a:prstClr val="white"/>
              </a:solidFill>
              <a:effectLst/>
              <a:uLnTx/>
              <a:uFillTx/>
              <a:latin typeface="Calibri Light" panose="020F0302020204030204"/>
            </a:endParaRPr>
          </a:p>
        </p:txBody>
      </p:sp>
      <p:sp>
        <p:nvSpPr>
          <p:cNvPr id="27" name="TextBox 26"/>
          <p:cNvSpPr txBox="1"/>
          <p:nvPr/>
        </p:nvSpPr>
        <p:spPr>
          <a:xfrm rot="5400000">
            <a:off x="3088539" y="4263776"/>
            <a:ext cx="1657883" cy="369332"/>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w="9525" cap="flat" cmpd="sng" algn="ctr">
            <a:solidFill>
              <a:srgbClr val="A8B97F"/>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VS/Roslyn</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28" name="Flowchart: Document 27"/>
          <p:cNvSpPr/>
          <p:nvPr/>
        </p:nvSpPr>
        <p:spPr>
          <a:xfrm>
            <a:off x="1638301" y="3926603"/>
            <a:ext cx="1893777" cy="935790"/>
          </a:xfrm>
          <a:prstGeom prst="flowChartDocument">
            <a:avLst/>
          </a:prstGeom>
          <a:solidFill>
            <a:srgbClr val="50B4C8"/>
          </a:solidFill>
          <a:ln w="12700" cap="flat" cmpd="sng" algn="ctr">
            <a:solidFill>
              <a:srgbClr val="50B4C8">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Light" panose="020F0302020204030204"/>
              </a:rPr>
              <a:t>Assemblies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Light" panose="020F0302020204030204"/>
              </a:rPr>
              <a:t>.</a:t>
            </a:r>
            <a:r>
              <a:rPr kumimoji="0" lang="en-US" sz="2000" b="0" i="0" u="none" strike="noStrike" kern="0" cap="none" spc="0" normalizeH="0" baseline="0" noProof="0" dirty="0" err="1" smtClean="0">
                <a:ln>
                  <a:noFill/>
                </a:ln>
                <a:solidFill>
                  <a:prstClr val="white"/>
                </a:solidFill>
                <a:effectLst/>
                <a:uLnTx/>
                <a:uFillTx/>
                <a:latin typeface="Calibri Light" panose="020F0302020204030204"/>
              </a:rPr>
              <a:t>dll</a:t>
            </a:r>
            <a:r>
              <a:rPr kumimoji="0" lang="en-US" sz="2000" b="0" i="0" u="none" strike="noStrike" kern="0" cap="none" spc="0" normalizeH="0" baseline="0" noProof="0" dirty="0" smtClean="0">
                <a:ln>
                  <a:noFill/>
                </a:ln>
                <a:solidFill>
                  <a:prstClr val="white"/>
                </a:solidFill>
                <a:effectLst/>
                <a:uLnTx/>
                <a:uFillTx/>
                <a:latin typeface="Calibri Light" panose="020F0302020204030204"/>
              </a:rPr>
              <a:t>/.exe</a:t>
            </a:r>
            <a:endParaRPr kumimoji="0" lang="en-US" sz="2000" b="0" i="0" u="none" strike="noStrike" kern="0" cap="none" spc="0" normalizeH="0" baseline="0" noProof="0" dirty="0">
              <a:ln>
                <a:noFill/>
              </a:ln>
              <a:solidFill>
                <a:prstClr val="white"/>
              </a:solidFill>
              <a:effectLst/>
              <a:uLnTx/>
              <a:uFillTx/>
              <a:latin typeface="Calibri Light" panose="020F0302020204030204"/>
            </a:endParaRPr>
          </a:p>
        </p:txBody>
      </p:sp>
      <p:sp>
        <p:nvSpPr>
          <p:cNvPr id="29" name="TextBox 28"/>
          <p:cNvSpPr txBox="1"/>
          <p:nvPr/>
        </p:nvSpPr>
        <p:spPr>
          <a:xfrm>
            <a:off x="6438394" y="4419076"/>
            <a:ext cx="2558823" cy="369332"/>
          </a:xfrm>
          <a:prstGeom prst="rect">
            <a:avLst/>
          </a:prstGeom>
          <a:gradFill rotWithShape="1">
            <a:gsLst>
              <a:gs pos="0">
                <a:srgbClr val="84AC9D">
                  <a:tint val="97000"/>
                  <a:satMod val="100000"/>
                  <a:lumMod val="102000"/>
                </a:srgbClr>
              </a:gs>
              <a:gs pos="50000">
                <a:srgbClr val="84AC9D">
                  <a:shade val="100000"/>
                  <a:satMod val="100000"/>
                  <a:lumMod val="100000"/>
                </a:srgbClr>
              </a:gs>
              <a:gs pos="100000">
                <a:srgbClr val="84AC9D">
                  <a:shade val="80000"/>
                  <a:satMod val="100000"/>
                  <a:lumMod val="99000"/>
                </a:srgbClr>
              </a:gs>
            </a:gsLst>
            <a:lin ang="2700000" scaled="0"/>
          </a:gradFill>
          <a:ln w="9525" cap="flat" cmpd="sng" algn="ctr">
            <a:solidFill>
              <a:srgbClr val="84AC9D"/>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Light" panose="020F0302020204030204"/>
              </a:rPr>
              <a:t>Semantic baseline</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30" name="Explosion 2 29"/>
          <p:cNvSpPr/>
          <p:nvPr/>
        </p:nvSpPr>
        <p:spPr bwMode="auto">
          <a:xfrm>
            <a:off x="6315715" y="5174408"/>
            <a:ext cx="3958665" cy="1668613"/>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By Mehdi &amp; Jacques-henri</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814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Abstract domain?</a:t>
            </a:r>
            <a:endParaRPr lang="en-US" dirty="0"/>
          </a:p>
        </p:txBody>
      </p:sp>
      <p:sp>
        <p:nvSpPr>
          <p:cNvPr id="3" name="Text Placeholder 2"/>
          <p:cNvSpPr>
            <a:spLocks noGrp="1"/>
          </p:cNvSpPr>
          <p:nvPr>
            <p:ph type="body" sz="quarter" idx="10"/>
          </p:nvPr>
        </p:nvSpPr>
        <p:spPr>
          <a:xfrm>
            <a:off x="508001" y="1411552"/>
            <a:ext cx="11176000" cy="4577279"/>
          </a:xfrm>
        </p:spPr>
        <p:txBody>
          <a:bodyPr/>
          <a:lstStyle/>
          <a:p>
            <a:r>
              <a:rPr lang="en-US" dirty="0" smtClean="0"/>
              <a:t>Many, many…</a:t>
            </a:r>
          </a:p>
          <a:p>
            <a:r>
              <a:rPr lang="en-US" dirty="0" smtClean="0"/>
              <a:t>Analyze IL</a:t>
            </a:r>
          </a:p>
          <a:p>
            <a:pPr lvl="1"/>
            <a:r>
              <a:rPr lang="en-US" dirty="0" smtClean="0"/>
              <a:t> </a:t>
            </a:r>
            <a:r>
              <a:rPr lang="en-US" dirty="0"/>
              <a:t>S</a:t>
            </a:r>
            <a:r>
              <a:rPr lang="en-US" dirty="0" smtClean="0"/>
              <a:t>o abstract domains to recover info lost in compilation</a:t>
            </a:r>
          </a:p>
          <a:p>
            <a:r>
              <a:rPr lang="en-US" dirty="0" smtClean="0"/>
              <a:t>C#/VB have an heap</a:t>
            </a:r>
          </a:p>
          <a:p>
            <a:pPr lvl="1"/>
            <a:r>
              <a:rPr lang="en-US" dirty="0" smtClean="0"/>
              <a:t>So abstract domains to do heap analysis and put program in scalar form</a:t>
            </a:r>
          </a:p>
          <a:p>
            <a:r>
              <a:rPr lang="en-US" dirty="0" smtClean="0"/>
              <a:t>Programs manipulate values</a:t>
            </a:r>
          </a:p>
          <a:p>
            <a:pPr lvl="1"/>
            <a:r>
              <a:rPr lang="en-US" dirty="0" smtClean="0"/>
              <a:t>So numerical abstract domains, non-null, strings, array values etc.</a:t>
            </a:r>
          </a:p>
          <a:p>
            <a:endParaRPr lang="en-US" dirty="0"/>
          </a:p>
        </p:txBody>
      </p:sp>
    </p:spTree>
    <p:extLst>
      <p:ext uri="{BB962C8B-B14F-4D97-AF65-F5344CB8AC3E}">
        <p14:creationId xmlns:p14="http://schemas.microsoft.com/office/powerpoint/2010/main" val="171994619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Abstract domain for arrays</a:t>
            </a:r>
            <a:endParaRPr lang="en-US" dirty="0"/>
          </a:p>
        </p:txBody>
      </p:sp>
      <p:sp>
        <p:nvSpPr>
          <p:cNvPr id="4" name="TextBox 3"/>
          <p:cNvSpPr txBox="1"/>
          <p:nvPr/>
        </p:nvSpPr>
        <p:spPr>
          <a:xfrm>
            <a:off x="1299404" y="1837044"/>
            <a:ext cx="5334000"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rgbClr val="0000FF"/>
                </a:solidFill>
                <a:latin typeface="Consolas"/>
              </a:rPr>
              <a:t>public</a:t>
            </a:r>
            <a:r>
              <a:rPr lang="en-US" dirty="0">
                <a:solidFill>
                  <a:prstClr val="black"/>
                </a:solidFill>
                <a:latin typeface="Consolas"/>
              </a:rPr>
              <a:t> </a:t>
            </a:r>
            <a:r>
              <a:rPr lang="en-US" dirty="0">
                <a:solidFill>
                  <a:srgbClr val="0000FF"/>
                </a:solidFill>
                <a:latin typeface="Consolas"/>
              </a:rPr>
              <a:t>void</a:t>
            </a:r>
            <a:r>
              <a:rPr lang="en-US" dirty="0">
                <a:solidFill>
                  <a:prstClr val="black"/>
                </a:solidFill>
                <a:latin typeface="Consolas"/>
              </a:rPr>
              <a:t> Init(</a:t>
            </a:r>
            <a:r>
              <a:rPr lang="en-US" dirty="0">
                <a:solidFill>
                  <a:srgbClr val="0000FF"/>
                </a:solidFill>
                <a:latin typeface="Consolas"/>
              </a:rPr>
              <a:t>int</a:t>
            </a:r>
            <a:r>
              <a:rPr lang="en-US" dirty="0">
                <a:solidFill>
                  <a:prstClr val="black"/>
                </a:solidFill>
                <a:latin typeface="Consolas"/>
              </a:rPr>
              <a:t> N)</a:t>
            </a:r>
          </a:p>
          <a:p>
            <a:r>
              <a:rPr lang="en-US" dirty="0">
                <a:solidFill>
                  <a:prstClr val="black"/>
                </a:solidFill>
                <a:latin typeface="Consolas"/>
              </a:rPr>
              <a:t>{</a:t>
            </a:r>
          </a:p>
          <a:p>
            <a:r>
              <a:rPr lang="en-US" dirty="0">
                <a:solidFill>
                  <a:srgbClr val="2B91AF"/>
                </a:solidFill>
                <a:latin typeface="Consolas"/>
              </a:rPr>
              <a:t>    </a:t>
            </a:r>
            <a:r>
              <a:rPr lang="en-US" dirty="0" smtClean="0">
                <a:solidFill>
                  <a:srgbClr val="0070C0"/>
                </a:solidFill>
                <a:latin typeface="Consolas"/>
              </a:rPr>
              <a:t>Contract</a:t>
            </a:r>
            <a:r>
              <a:rPr lang="en-US" dirty="0" smtClean="0">
                <a:solidFill>
                  <a:prstClr val="black"/>
                </a:solidFill>
                <a:latin typeface="Consolas"/>
              </a:rPr>
              <a:t>.Requires(N </a:t>
            </a:r>
            <a:r>
              <a:rPr lang="en-US" dirty="0">
                <a:solidFill>
                  <a:prstClr val="black"/>
                </a:solidFill>
                <a:latin typeface="Consolas"/>
              </a:rPr>
              <a:t>&gt; </a:t>
            </a:r>
            <a:r>
              <a:rPr lang="en-US" dirty="0">
                <a:solidFill>
                  <a:srgbClr val="A52A2A"/>
                </a:solidFill>
                <a:latin typeface="Consolas"/>
              </a:rPr>
              <a:t>0</a:t>
            </a:r>
            <a:r>
              <a:rPr lang="en-US" dirty="0">
                <a:solidFill>
                  <a:prstClr val="black"/>
                </a:solidFill>
                <a:latin typeface="Consolas"/>
              </a:rPr>
              <a:t>);</a:t>
            </a:r>
          </a:p>
          <a:p>
            <a:endParaRPr lang="en-US" dirty="0">
              <a:solidFill>
                <a:prstClr val="black"/>
              </a:solidFill>
              <a:latin typeface="Consolas"/>
            </a:endParaRPr>
          </a:p>
          <a:p>
            <a:r>
              <a:rPr lang="en-US" dirty="0">
                <a:solidFill>
                  <a:prstClr val="black"/>
                </a:solidFill>
                <a:latin typeface="Consolas"/>
              </a:rPr>
              <a:t>    </a:t>
            </a:r>
            <a:r>
              <a:rPr lang="en-US" dirty="0">
                <a:solidFill>
                  <a:srgbClr val="0000FF"/>
                </a:solidFill>
                <a:latin typeface="Consolas"/>
              </a:rPr>
              <a:t>int</a:t>
            </a:r>
            <a:r>
              <a:rPr lang="en-US" dirty="0">
                <a:solidFill>
                  <a:prstClr val="black"/>
                </a:solidFill>
                <a:latin typeface="Consolas"/>
              </a:rPr>
              <a:t>[] a = </a:t>
            </a:r>
            <a:r>
              <a:rPr lang="en-US" dirty="0">
                <a:solidFill>
                  <a:srgbClr val="0000FF"/>
                </a:solidFill>
                <a:latin typeface="Consolas"/>
              </a:rPr>
              <a:t>new</a:t>
            </a:r>
            <a:r>
              <a:rPr lang="en-US" dirty="0">
                <a:solidFill>
                  <a:prstClr val="black"/>
                </a:solidFill>
                <a:latin typeface="Consolas"/>
              </a:rPr>
              <a:t> </a:t>
            </a:r>
            <a:r>
              <a:rPr lang="en-US" dirty="0">
                <a:solidFill>
                  <a:srgbClr val="0000FF"/>
                </a:solidFill>
                <a:latin typeface="Consolas"/>
              </a:rPr>
              <a:t>int</a:t>
            </a:r>
            <a:r>
              <a:rPr lang="en-US" dirty="0">
                <a:solidFill>
                  <a:prstClr val="black"/>
                </a:solidFill>
                <a:latin typeface="Consolas"/>
              </a:rPr>
              <a:t>[N];</a:t>
            </a:r>
          </a:p>
          <a:p>
            <a:r>
              <a:rPr lang="en-US" dirty="0">
                <a:solidFill>
                  <a:prstClr val="black"/>
                </a:solidFill>
                <a:latin typeface="Consolas"/>
              </a:rPr>
              <a:t>    </a:t>
            </a:r>
            <a:r>
              <a:rPr lang="en-US" dirty="0">
                <a:solidFill>
                  <a:srgbClr val="0000FF"/>
                </a:solidFill>
                <a:latin typeface="Consolas"/>
              </a:rPr>
              <a:t>int</a:t>
            </a:r>
            <a:r>
              <a:rPr lang="en-US" dirty="0">
                <a:solidFill>
                  <a:prstClr val="black"/>
                </a:solidFill>
                <a:latin typeface="Consolas"/>
              </a:rPr>
              <a:t> i = </a:t>
            </a:r>
            <a:r>
              <a:rPr lang="en-US" dirty="0">
                <a:solidFill>
                  <a:srgbClr val="A52A2A"/>
                </a:solidFill>
                <a:latin typeface="Consolas"/>
              </a:rPr>
              <a:t>0</a:t>
            </a:r>
            <a:r>
              <a:rPr lang="en-US" dirty="0">
                <a:solidFill>
                  <a:prstClr val="black"/>
                </a:solidFill>
                <a:latin typeface="Consolas"/>
              </a:rPr>
              <a:t>;</a:t>
            </a:r>
          </a:p>
          <a:p>
            <a:endParaRPr lang="en-US" dirty="0">
              <a:solidFill>
                <a:prstClr val="black"/>
              </a:solidFill>
              <a:latin typeface="Consolas"/>
            </a:endParaRPr>
          </a:p>
          <a:p>
            <a:r>
              <a:rPr lang="en-US" dirty="0">
                <a:solidFill>
                  <a:prstClr val="black"/>
                </a:solidFill>
                <a:latin typeface="Consolas"/>
              </a:rPr>
              <a:t>    </a:t>
            </a:r>
            <a:r>
              <a:rPr lang="en-US" dirty="0">
                <a:solidFill>
                  <a:srgbClr val="0000FF"/>
                </a:solidFill>
                <a:latin typeface="Consolas"/>
              </a:rPr>
              <a:t>while</a:t>
            </a:r>
            <a:r>
              <a:rPr lang="en-US" dirty="0">
                <a:solidFill>
                  <a:prstClr val="black"/>
                </a:solidFill>
                <a:latin typeface="Consolas"/>
              </a:rPr>
              <a:t> (i &lt; N)</a:t>
            </a:r>
          </a:p>
          <a:p>
            <a:r>
              <a:rPr lang="en-US" dirty="0">
                <a:solidFill>
                  <a:prstClr val="black"/>
                </a:solidFill>
                <a:latin typeface="Consolas"/>
              </a:rPr>
              <a:t>    {</a:t>
            </a:r>
          </a:p>
          <a:p>
            <a:r>
              <a:rPr lang="en-US" dirty="0">
                <a:solidFill>
                  <a:prstClr val="black"/>
                </a:solidFill>
                <a:latin typeface="Consolas"/>
              </a:rPr>
              <a:t>      a[i] = </a:t>
            </a:r>
            <a:r>
              <a:rPr lang="en-US" dirty="0">
                <a:solidFill>
                  <a:srgbClr val="A52A2A"/>
                </a:solidFill>
                <a:latin typeface="Consolas"/>
              </a:rPr>
              <a:t>222</a:t>
            </a:r>
            <a:r>
              <a:rPr lang="en-US" dirty="0">
                <a:solidFill>
                  <a:prstClr val="black"/>
                </a:solidFill>
                <a:latin typeface="Consolas"/>
              </a:rPr>
              <a:t>;</a:t>
            </a:r>
          </a:p>
          <a:p>
            <a:r>
              <a:rPr lang="en-US" dirty="0">
                <a:solidFill>
                  <a:prstClr val="black"/>
                </a:solidFill>
                <a:latin typeface="Consolas"/>
              </a:rPr>
              <a:t>      i = i + </a:t>
            </a:r>
            <a:r>
              <a:rPr lang="en-US" dirty="0">
                <a:solidFill>
                  <a:srgbClr val="A52A2A"/>
                </a:solidFill>
                <a:latin typeface="Consolas"/>
              </a:rPr>
              <a:t>1</a:t>
            </a:r>
            <a:r>
              <a:rPr lang="en-US" dirty="0">
                <a:solidFill>
                  <a:prstClr val="black"/>
                </a:solidFill>
                <a:latin typeface="Consolas"/>
              </a:rPr>
              <a:t>;</a:t>
            </a:r>
          </a:p>
          <a:p>
            <a:r>
              <a:rPr lang="en-US" dirty="0">
                <a:solidFill>
                  <a:prstClr val="black"/>
                </a:solidFill>
                <a:latin typeface="Consolas"/>
              </a:rPr>
              <a:t>    }</a:t>
            </a:r>
          </a:p>
          <a:p>
            <a:endParaRPr lang="en-US" dirty="0">
              <a:solidFill>
                <a:prstClr val="black"/>
              </a:solidFill>
              <a:latin typeface="Consolas"/>
            </a:endParaRPr>
          </a:p>
          <a:p>
            <a:r>
              <a:rPr lang="en-US" dirty="0">
                <a:solidFill>
                  <a:prstClr val="black"/>
                </a:solidFill>
                <a:latin typeface="Consolas"/>
              </a:rPr>
              <a:t>    </a:t>
            </a:r>
            <a:r>
              <a:rPr lang="en-US" dirty="0">
                <a:solidFill>
                  <a:srgbClr val="0070C0"/>
                </a:solidFill>
                <a:latin typeface="Consolas"/>
              </a:rPr>
              <a:t>Contract</a:t>
            </a:r>
            <a:r>
              <a:rPr lang="en-US" dirty="0">
                <a:solidFill>
                  <a:prstClr val="black"/>
                </a:solidFill>
                <a:latin typeface="Consolas"/>
              </a:rPr>
              <a:t>.Assert(</a:t>
            </a:r>
            <a:r>
              <a:rPr lang="en-US" dirty="0"/>
              <a:t>∀ k ∈ [0, N). a[k] == 222);</a:t>
            </a:r>
          </a:p>
          <a:p>
            <a:r>
              <a:rPr lang="en-US" dirty="0">
                <a:solidFill>
                  <a:prstClr val="black"/>
                </a:solidFill>
                <a:latin typeface="Consolas"/>
              </a:rPr>
              <a:t>}</a:t>
            </a:r>
            <a:endParaRPr lang="en-US" dirty="0"/>
          </a:p>
        </p:txBody>
      </p:sp>
      <p:grpSp>
        <p:nvGrpSpPr>
          <p:cNvPr id="22" name="Group 21"/>
          <p:cNvGrpSpPr/>
          <p:nvPr/>
        </p:nvGrpSpPr>
        <p:grpSpPr>
          <a:xfrm>
            <a:off x="4153989" y="2594493"/>
            <a:ext cx="5557339" cy="1754326"/>
            <a:chOff x="1532708" y="2256462"/>
            <a:chExt cx="5019101" cy="1754326"/>
          </a:xfrm>
        </p:grpSpPr>
        <p:sp>
          <p:nvSpPr>
            <p:cNvPr id="5" name="TextBox 4"/>
            <p:cNvSpPr txBox="1"/>
            <p:nvPr/>
          </p:nvSpPr>
          <p:spPr>
            <a:xfrm>
              <a:off x="4259194" y="2256462"/>
              <a:ext cx="2292615" cy="1754326"/>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dirty="0">
                  <a:effectLst>
                    <a:outerShdw blurRad="38100" dist="38100" dir="2700000" algn="tl">
                      <a:srgbClr val="000000">
                        <a:alpha val="43137"/>
                      </a:srgbClr>
                    </a:outerShdw>
                  </a:effectLst>
                </a:rPr>
                <a:t>If i == 0 then </a:t>
              </a:r>
            </a:p>
            <a:p>
              <a:r>
                <a:rPr lang="en-US" dirty="0">
                  <a:effectLst>
                    <a:outerShdw blurRad="38100" dist="38100" dir="2700000" algn="tl">
                      <a:srgbClr val="000000">
                        <a:alpha val="43137"/>
                      </a:srgbClr>
                    </a:outerShdw>
                  </a:effectLst>
                </a:rPr>
                <a:t>    a not initialized</a:t>
              </a:r>
            </a:p>
            <a:p>
              <a:r>
                <a:rPr lang="en-US" dirty="0">
                  <a:effectLst>
                    <a:outerShdw blurRad="38100" dist="38100" dir="2700000" algn="tl">
                      <a:srgbClr val="000000">
                        <a:alpha val="43137"/>
                      </a:srgbClr>
                    </a:outerShdw>
                  </a:effectLst>
                </a:rPr>
                <a:t>else  if i &gt; 0</a:t>
              </a:r>
            </a:p>
            <a:p>
              <a:r>
                <a:rPr lang="en-US" dirty="0">
                  <a:effectLst>
                    <a:outerShdw blurRad="38100" dist="38100" dir="2700000" algn="tl">
                      <a:srgbClr val="000000">
                        <a:alpha val="43137"/>
                      </a:srgbClr>
                    </a:outerShdw>
                  </a:effectLst>
                </a:rPr>
                <a:t>    a[0] == … a[i] == 222</a:t>
              </a:r>
            </a:p>
            <a:p>
              <a:r>
                <a:rPr lang="en-US" dirty="0">
                  <a:effectLst>
                    <a:outerShdw blurRad="38100" dist="38100" dir="2700000" algn="tl">
                      <a:srgbClr val="000000">
                        <a:alpha val="43137"/>
                      </a:srgbClr>
                    </a:outerShdw>
                  </a:effectLst>
                </a:rPr>
                <a:t>else</a:t>
              </a:r>
            </a:p>
            <a:p>
              <a:r>
                <a:rPr lang="en-US" dirty="0">
                  <a:effectLst>
                    <a:outerShdw blurRad="38100" dist="38100" dir="2700000" algn="tl">
                      <a:srgbClr val="000000">
                        <a:alpha val="43137"/>
                      </a:srgbClr>
                    </a:outerShdw>
                  </a:effectLst>
                </a:rPr>
                <a:t>    impossible</a:t>
              </a:r>
            </a:p>
          </p:txBody>
        </p:sp>
        <p:cxnSp>
          <p:nvCxnSpPr>
            <p:cNvPr id="7" name="Straight Arrow Connector 6"/>
            <p:cNvCxnSpPr>
              <a:stCxn id="5" idx="1"/>
            </p:cNvCxnSpPr>
            <p:nvPr/>
          </p:nvCxnSpPr>
          <p:spPr>
            <a:xfrm flipH="1">
              <a:off x="1532708" y="3133625"/>
              <a:ext cx="2726486" cy="489046"/>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301712" y="1328632"/>
            <a:ext cx="4430074" cy="1996798"/>
            <a:chOff x="4223231" y="979714"/>
            <a:chExt cx="4430074" cy="1996798"/>
          </a:xfrm>
        </p:grpSpPr>
        <p:sp>
          <p:nvSpPr>
            <p:cNvPr id="10" name="TextBox 9"/>
            <p:cNvSpPr txBox="1"/>
            <p:nvPr/>
          </p:nvSpPr>
          <p:spPr>
            <a:xfrm>
              <a:off x="4223231" y="979714"/>
              <a:ext cx="4430074"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effectLst>
                    <a:outerShdw blurRad="38100" dist="38100" dir="2700000" algn="tl">
                      <a:srgbClr val="000000">
                        <a:alpha val="43137"/>
                      </a:srgbClr>
                    </a:outerShdw>
                  </a:effectLst>
                </a:rPr>
                <a:t>Challenge 1:</a:t>
              </a:r>
            </a:p>
            <a:p>
              <a:r>
                <a:rPr lang="en-US" dirty="0">
                  <a:effectLst>
                    <a:outerShdw blurRad="38100" dist="38100" dir="2700000" algn="tl">
                      <a:srgbClr val="000000">
                        <a:alpha val="43137"/>
                      </a:srgbClr>
                    </a:outerShdw>
                  </a:effectLst>
                </a:rPr>
                <a:t>Effective handling of disjunction</a:t>
              </a:r>
            </a:p>
          </p:txBody>
        </p:sp>
        <p:cxnSp>
          <p:nvCxnSpPr>
            <p:cNvPr id="13" name="Straight Arrow Connector 12"/>
            <p:cNvCxnSpPr>
              <a:stCxn id="10" idx="2"/>
            </p:cNvCxnSpPr>
            <p:nvPr/>
          </p:nvCxnSpPr>
          <p:spPr>
            <a:xfrm flipH="1">
              <a:off x="6248402" y="1626045"/>
              <a:ext cx="189866" cy="135046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426926" y="5161031"/>
            <a:ext cx="5497842" cy="923330"/>
            <a:chOff x="1944615" y="5622696"/>
            <a:chExt cx="4851643" cy="923330"/>
          </a:xfrm>
        </p:grpSpPr>
        <p:sp>
          <p:nvSpPr>
            <p:cNvPr id="11" name="TextBox 10"/>
            <p:cNvSpPr txBox="1"/>
            <p:nvPr/>
          </p:nvSpPr>
          <p:spPr>
            <a:xfrm>
              <a:off x="2819400" y="5622696"/>
              <a:ext cx="3976858" cy="923330"/>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dirty="0">
                  <a:effectLst>
                    <a:outerShdw blurRad="38100" dist="38100" dir="2700000" algn="tl">
                      <a:srgbClr val="000000">
                        <a:alpha val="43137"/>
                      </a:srgbClr>
                    </a:outerShdw>
                  </a:effectLst>
                </a:rPr>
                <a:t>Challenge 2:</a:t>
              </a:r>
            </a:p>
            <a:p>
              <a:r>
                <a:rPr lang="en-US" dirty="0">
                  <a:effectLst>
                    <a:outerShdw blurRad="38100" dist="38100" dir="2700000" algn="tl">
                      <a:srgbClr val="000000">
                        <a:alpha val="43137"/>
                      </a:srgbClr>
                    </a:outerShdw>
                  </a:effectLst>
                </a:rPr>
                <a:t>No overapproximation  (can be unsound)</a:t>
              </a:r>
            </a:p>
            <a:p>
              <a:r>
                <a:rPr lang="en-US" dirty="0">
                  <a:effectLst>
                    <a:outerShdw blurRad="38100" dist="38100" dir="2700000" algn="tl">
                      <a:srgbClr val="000000">
                        <a:alpha val="43137"/>
                      </a:srgbClr>
                    </a:outerShdw>
                  </a:effectLst>
                </a:rPr>
                <a:t>(no hole, </a:t>
              </a:r>
              <a:r>
                <a:rPr lang="en-US" i="1" dirty="0">
                  <a:effectLst>
                    <a:outerShdw blurRad="38100" dist="38100" dir="2700000" algn="tl">
                      <a:srgbClr val="000000">
                        <a:alpha val="43137"/>
                      </a:srgbClr>
                    </a:outerShdw>
                  </a:effectLst>
                </a:rPr>
                <a:t>all</a:t>
              </a:r>
              <a:r>
                <a:rPr lang="en-US" dirty="0">
                  <a:effectLst>
                    <a:outerShdw blurRad="38100" dist="38100" dir="2700000" algn="tl">
                      <a:srgbClr val="000000">
                        <a:alpha val="43137"/>
                      </a:srgbClr>
                    </a:outerShdw>
                  </a:effectLst>
                </a:rPr>
                <a:t> the elements are initialized)</a:t>
              </a:r>
            </a:p>
          </p:txBody>
        </p:sp>
        <p:cxnSp>
          <p:nvCxnSpPr>
            <p:cNvPr id="17" name="Straight Arrow Connector 16"/>
            <p:cNvCxnSpPr/>
            <p:nvPr/>
          </p:nvCxnSpPr>
          <p:spPr>
            <a:xfrm flipH="1" flipV="1">
              <a:off x="1944615" y="6084361"/>
              <a:ext cx="963346" cy="6363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0972127"/>
      </p:ext>
    </p:extLst>
  </p:cSld>
  <p:clrMapOvr>
    <a:masterClrMapping/>
  </p:clrMapOvr>
  <p:transition advTm="10612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the abstract domain</a:t>
            </a:r>
            <a:endParaRPr lang="en-US" dirty="0"/>
          </a:p>
        </p:txBody>
      </p:sp>
      <p:sp>
        <p:nvSpPr>
          <p:cNvPr id="3" name="Text Placeholder 2"/>
          <p:cNvSpPr>
            <a:spLocks noGrp="1"/>
          </p:cNvSpPr>
          <p:nvPr>
            <p:ph type="body" sz="quarter" idx="10"/>
          </p:nvPr>
        </p:nvSpPr>
        <p:spPr/>
        <p:txBody>
          <a:bodyPr/>
          <a:lstStyle/>
          <a:p>
            <a:endParaRPr lang="en-US" dirty="0"/>
          </a:p>
        </p:txBody>
      </p:sp>
      <p:grpSp>
        <p:nvGrpSpPr>
          <p:cNvPr id="28" name="Group 27"/>
          <p:cNvGrpSpPr/>
          <p:nvPr/>
        </p:nvGrpSpPr>
        <p:grpSpPr>
          <a:xfrm>
            <a:off x="1733546" y="2628827"/>
            <a:ext cx="8331275" cy="2965274"/>
            <a:chOff x="2286000" y="2445097"/>
            <a:chExt cx="7652006" cy="3702984"/>
          </a:xfrm>
        </p:grpSpPr>
        <p:sp>
          <p:nvSpPr>
            <p:cNvPr id="29" name="Rectangle 28"/>
            <p:cNvSpPr/>
            <p:nvPr/>
          </p:nvSpPr>
          <p:spPr bwMode="auto">
            <a:xfrm>
              <a:off x="2960914" y="4200133"/>
              <a:ext cx="2667000" cy="60960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 222]</a:t>
              </a:r>
            </a:p>
          </p:txBody>
        </p:sp>
        <p:sp>
          <p:nvSpPr>
            <p:cNvPr id="30" name="Rectangle 29"/>
            <p:cNvSpPr/>
            <p:nvPr/>
          </p:nvSpPr>
          <p:spPr bwMode="auto">
            <a:xfrm>
              <a:off x="2351314" y="4200133"/>
              <a:ext cx="609600" cy="60960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31" name="Rectangle 30"/>
            <p:cNvSpPr/>
            <p:nvPr/>
          </p:nvSpPr>
          <p:spPr bwMode="auto">
            <a:xfrm>
              <a:off x="5627914" y="4200133"/>
              <a:ext cx="609600" cy="60960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i, k</a:t>
              </a:r>
            </a:p>
          </p:txBody>
        </p:sp>
        <p:sp>
          <p:nvSpPr>
            <p:cNvPr id="32" name="Rectangle 31"/>
            <p:cNvSpPr/>
            <p:nvPr/>
          </p:nvSpPr>
          <p:spPr bwMode="auto">
            <a:xfrm>
              <a:off x="6495582" y="4200133"/>
              <a:ext cx="2398047" cy="60960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 0]</a:t>
              </a:r>
            </a:p>
          </p:txBody>
        </p:sp>
        <p:sp>
          <p:nvSpPr>
            <p:cNvPr id="33" name="Rectangle 32"/>
            <p:cNvSpPr/>
            <p:nvPr/>
          </p:nvSpPr>
          <p:spPr bwMode="auto">
            <a:xfrm>
              <a:off x="8893628" y="4200133"/>
              <a:ext cx="609600" cy="60960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N</a:t>
              </a:r>
            </a:p>
          </p:txBody>
        </p:sp>
        <p:sp>
          <p:nvSpPr>
            <p:cNvPr id="34" name="TextBox 33"/>
            <p:cNvSpPr txBox="1"/>
            <p:nvPr/>
          </p:nvSpPr>
          <p:spPr>
            <a:xfrm>
              <a:off x="2286000" y="2445097"/>
              <a:ext cx="1745350" cy="369332"/>
            </a:xfrm>
            <a:prstGeom prst="rect">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Segment bounds</a:t>
              </a:r>
            </a:p>
          </p:txBody>
        </p:sp>
        <p:cxnSp>
          <p:nvCxnSpPr>
            <p:cNvPr id="35" name="Straight Arrow Connector 34"/>
            <p:cNvCxnSpPr>
              <a:stCxn id="34" idx="2"/>
              <a:endCxn id="31" idx="0"/>
            </p:cNvCxnSpPr>
            <p:nvPr/>
          </p:nvCxnSpPr>
          <p:spPr>
            <a:xfrm>
              <a:off x="3158676" y="2814429"/>
              <a:ext cx="2774039" cy="1385704"/>
            </a:xfrm>
            <a:prstGeom prst="straightConnector1">
              <a:avLst/>
            </a:prstGeom>
            <a:noFill/>
            <a:ln w="57150" cap="flat" cmpd="sng" algn="ctr">
              <a:solidFill>
                <a:srgbClr val="657689">
                  <a:lumMod val="75000"/>
                </a:srgbClr>
              </a:solidFill>
              <a:prstDash val="solid"/>
              <a:tailEnd type="arrow"/>
            </a:ln>
            <a:effectLst/>
          </p:spPr>
        </p:cxnSp>
        <p:cxnSp>
          <p:nvCxnSpPr>
            <p:cNvPr id="36" name="Straight Arrow Connector 35"/>
            <p:cNvCxnSpPr>
              <a:stCxn id="37" idx="2"/>
              <a:endCxn id="29" idx="0"/>
            </p:cNvCxnSpPr>
            <p:nvPr/>
          </p:nvCxnSpPr>
          <p:spPr>
            <a:xfrm flipH="1">
              <a:off x="4294414" y="2814429"/>
              <a:ext cx="4238720" cy="1385704"/>
            </a:xfrm>
            <a:prstGeom prst="straightConnector1">
              <a:avLst/>
            </a:prstGeom>
            <a:noFill/>
            <a:ln w="57150" cap="flat" cmpd="sng" algn="ctr">
              <a:solidFill>
                <a:srgbClr val="657689">
                  <a:lumMod val="75000"/>
                </a:srgbClr>
              </a:solidFill>
              <a:prstDash val="solid"/>
              <a:tailEnd type="arrow"/>
            </a:ln>
            <a:effectLst/>
          </p:spPr>
        </p:cxnSp>
        <p:sp>
          <p:nvSpPr>
            <p:cNvPr id="37" name="TextBox 36"/>
            <p:cNvSpPr txBox="1"/>
            <p:nvPr/>
          </p:nvSpPr>
          <p:spPr>
            <a:xfrm>
              <a:off x="7128262" y="2445097"/>
              <a:ext cx="2809744" cy="369332"/>
            </a:xfrm>
            <a:prstGeom prst="rect">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Uniform content abstraction</a:t>
              </a:r>
            </a:p>
          </p:txBody>
        </p:sp>
        <p:cxnSp>
          <p:nvCxnSpPr>
            <p:cNvPr id="38" name="Straight Arrow Connector 37"/>
            <p:cNvCxnSpPr>
              <a:stCxn id="37" idx="2"/>
              <a:endCxn id="32" idx="0"/>
            </p:cNvCxnSpPr>
            <p:nvPr/>
          </p:nvCxnSpPr>
          <p:spPr>
            <a:xfrm flipH="1">
              <a:off x="7694606" y="2814429"/>
              <a:ext cx="838529" cy="1385704"/>
            </a:xfrm>
            <a:prstGeom prst="straightConnector1">
              <a:avLst/>
            </a:prstGeom>
            <a:noFill/>
            <a:ln w="57150" cap="flat" cmpd="sng" algn="ctr">
              <a:solidFill>
                <a:srgbClr val="657689">
                  <a:lumMod val="75000"/>
                </a:srgbClr>
              </a:solidFill>
              <a:prstDash val="solid"/>
              <a:tailEnd type="arrow"/>
            </a:ln>
            <a:effectLst/>
          </p:spPr>
        </p:cxnSp>
        <p:sp>
          <p:nvSpPr>
            <p:cNvPr id="39" name="Rectangle 38"/>
            <p:cNvSpPr/>
            <p:nvPr/>
          </p:nvSpPr>
          <p:spPr bwMode="auto">
            <a:xfrm>
              <a:off x="6248665" y="4200133"/>
              <a:ext cx="246916" cy="60960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sp>
          <p:nvSpPr>
            <p:cNvPr id="40" name="TextBox 39"/>
            <p:cNvSpPr txBox="1"/>
            <p:nvPr/>
          </p:nvSpPr>
          <p:spPr>
            <a:xfrm>
              <a:off x="3370615" y="5778749"/>
              <a:ext cx="1122423" cy="369332"/>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9525" cap="flat" cmpd="sng" algn="ctr">
              <a:solidFill>
                <a:srgbClr val="9B9256"/>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0 </a:t>
              </a:r>
              <a:r>
                <a:rPr kumimoji="0" lang="en-US" sz="1800" b="0" i="0" u="none" strike="noStrike" kern="0" cap="none" spc="0" normalizeH="0" baseline="0" noProof="0" dirty="0">
                  <a:ln>
                    <a:noFill/>
                  </a:ln>
                  <a:solidFill>
                    <a:prstClr val="white"/>
                  </a:solidFill>
                  <a:effectLst/>
                  <a:uLnTx/>
                  <a:uFillTx/>
                  <a:latin typeface="Calibri Light" panose="020F0302020204030204"/>
                </a:rPr>
                <a:t>≤</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 i, 0 </a:t>
              </a:r>
              <a:r>
                <a:rPr kumimoji="0" lang="en-US" sz="1800" b="0" i="0" u="none" strike="noStrike" kern="0" cap="none" spc="0" normalizeH="0" baseline="0" noProof="0" dirty="0">
                  <a:ln>
                    <a:noFill/>
                  </a:ln>
                  <a:solidFill>
                    <a:prstClr val="white"/>
                  </a:solidFill>
                  <a:effectLst/>
                  <a:uLnTx/>
                  <a:uFillTx/>
                  <a:latin typeface="Calibri Light" panose="020F0302020204030204"/>
                </a:rPr>
                <a:t>≤</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 k</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sp>
          <p:nvSpPr>
            <p:cNvPr id="41" name="TextBox 40"/>
            <p:cNvSpPr txBox="1"/>
            <p:nvPr/>
          </p:nvSpPr>
          <p:spPr>
            <a:xfrm>
              <a:off x="5606143" y="5778749"/>
              <a:ext cx="673582" cy="369332"/>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9525" cap="flat" cmpd="sng" algn="ctr">
              <a:solidFill>
                <a:srgbClr val="9B9256"/>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i == </a:t>
              </a:r>
              <a:r>
                <a:rPr kumimoji="0" lang="en-US" sz="1800" b="0" i="0" u="none" strike="noStrike" kern="0" cap="none" spc="0" normalizeH="0" baseline="0" noProof="0" dirty="0">
                  <a:ln>
                    <a:noFill/>
                  </a:ln>
                  <a:solidFill>
                    <a:prstClr val="white"/>
                  </a:solidFill>
                  <a:effectLst/>
                  <a:uLnTx/>
                  <a:uFillTx/>
                  <a:latin typeface="Calibri Light" panose="020F0302020204030204"/>
                </a:rPr>
                <a:t>k</a:t>
              </a:r>
            </a:p>
          </p:txBody>
        </p:sp>
        <p:sp>
          <p:nvSpPr>
            <p:cNvPr id="42" name="TextBox 41"/>
            <p:cNvSpPr txBox="1"/>
            <p:nvPr/>
          </p:nvSpPr>
          <p:spPr>
            <a:xfrm>
              <a:off x="7455777" y="5778749"/>
              <a:ext cx="1183337" cy="369332"/>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9525" cap="flat" cmpd="sng" algn="ctr">
              <a:solidFill>
                <a:srgbClr val="9B9256"/>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i &lt; N, k </a:t>
              </a:r>
              <a:r>
                <a:rPr kumimoji="0" lang="en-US" sz="1800" b="0" i="0" u="none" strike="noStrike" kern="0" cap="none" spc="0" normalizeH="0" baseline="0" noProof="0" dirty="0">
                  <a:ln>
                    <a:noFill/>
                  </a:ln>
                  <a:solidFill>
                    <a:prstClr val="white"/>
                  </a:solidFill>
                  <a:effectLst/>
                  <a:uLnTx/>
                  <a:uFillTx/>
                  <a:latin typeface="Calibri Light" panose="020F0302020204030204"/>
                </a:rPr>
                <a:t>&lt;</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 N</a:t>
              </a:r>
              <a:endParaRPr kumimoji="0" lang="en-US" sz="1800" b="0" i="0" u="none" strike="noStrike" kern="0" cap="none" spc="0" normalizeH="0" baseline="0" noProof="0" dirty="0">
                <a:ln>
                  <a:noFill/>
                </a:ln>
                <a:solidFill>
                  <a:prstClr val="white"/>
                </a:solidFill>
                <a:effectLst/>
                <a:uLnTx/>
                <a:uFillTx/>
                <a:latin typeface="Calibri Light" panose="020F0302020204030204"/>
              </a:endParaRPr>
            </a:p>
          </p:txBody>
        </p:sp>
        <p:cxnSp>
          <p:nvCxnSpPr>
            <p:cNvPr id="43" name="Straight Arrow Connector 42"/>
            <p:cNvCxnSpPr>
              <a:stCxn id="41" idx="0"/>
              <a:endCxn id="31" idx="2"/>
            </p:cNvCxnSpPr>
            <p:nvPr/>
          </p:nvCxnSpPr>
          <p:spPr>
            <a:xfrm flipH="1" flipV="1">
              <a:off x="5932714" y="4809733"/>
              <a:ext cx="10220" cy="969016"/>
            </a:xfrm>
            <a:prstGeom prst="straightConnector1">
              <a:avLst/>
            </a:prstGeom>
            <a:noFill/>
            <a:ln w="57150" cap="flat" cmpd="sng" algn="ctr">
              <a:solidFill>
                <a:srgbClr val="FF0000"/>
              </a:solidFill>
              <a:prstDash val="solid"/>
              <a:tailEnd type="arrow"/>
            </a:ln>
            <a:effectLst/>
          </p:spPr>
        </p:cxnSp>
        <p:cxnSp>
          <p:nvCxnSpPr>
            <p:cNvPr id="44" name="Straight Arrow Connector 43"/>
            <p:cNvCxnSpPr>
              <a:stCxn id="40" idx="0"/>
            </p:cNvCxnSpPr>
            <p:nvPr/>
          </p:nvCxnSpPr>
          <p:spPr>
            <a:xfrm flipH="1" flipV="1">
              <a:off x="2656116" y="4809733"/>
              <a:ext cx="1275711" cy="969016"/>
            </a:xfrm>
            <a:prstGeom prst="straightConnector1">
              <a:avLst/>
            </a:prstGeom>
            <a:noFill/>
            <a:ln w="57150" cap="flat" cmpd="sng" algn="ctr">
              <a:solidFill>
                <a:srgbClr val="FF0000"/>
              </a:solidFill>
              <a:prstDash val="solid"/>
              <a:tailEnd type="arrow"/>
            </a:ln>
            <a:effectLst/>
          </p:spPr>
        </p:cxnSp>
        <p:cxnSp>
          <p:nvCxnSpPr>
            <p:cNvPr id="45" name="Straight Arrow Connector 44"/>
            <p:cNvCxnSpPr>
              <a:stCxn id="42" idx="0"/>
            </p:cNvCxnSpPr>
            <p:nvPr/>
          </p:nvCxnSpPr>
          <p:spPr>
            <a:xfrm flipH="1" flipV="1">
              <a:off x="5993569" y="4798847"/>
              <a:ext cx="2053877" cy="979902"/>
            </a:xfrm>
            <a:prstGeom prst="straightConnector1">
              <a:avLst/>
            </a:prstGeom>
            <a:noFill/>
            <a:ln w="57150" cap="flat" cmpd="sng" algn="ctr">
              <a:solidFill>
                <a:srgbClr val="FF0000"/>
              </a:solidFill>
              <a:prstDash val="solid"/>
              <a:tailEnd type="arrow"/>
            </a:ln>
            <a:effectLst/>
          </p:spPr>
        </p:cxnSp>
        <p:cxnSp>
          <p:nvCxnSpPr>
            <p:cNvPr id="46" name="Straight Arrow Connector 45"/>
            <p:cNvCxnSpPr>
              <a:stCxn id="42" idx="0"/>
              <a:endCxn id="33" idx="2"/>
            </p:cNvCxnSpPr>
            <p:nvPr/>
          </p:nvCxnSpPr>
          <p:spPr>
            <a:xfrm flipV="1">
              <a:off x="8047446" y="4809733"/>
              <a:ext cx="1150983" cy="969016"/>
            </a:xfrm>
            <a:prstGeom prst="straightConnector1">
              <a:avLst/>
            </a:prstGeom>
            <a:noFill/>
            <a:ln w="57150" cap="flat" cmpd="sng" algn="ctr">
              <a:solidFill>
                <a:srgbClr val="FF0000"/>
              </a:solidFill>
              <a:prstDash val="solid"/>
              <a:tailEnd type="arrow"/>
            </a:ln>
            <a:effectLst/>
          </p:spPr>
        </p:cxnSp>
        <p:cxnSp>
          <p:nvCxnSpPr>
            <p:cNvPr id="47" name="Straight Arrow Connector 46"/>
            <p:cNvCxnSpPr>
              <a:endCxn id="31" idx="2"/>
            </p:cNvCxnSpPr>
            <p:nvPr/>
          </p:nvCxnSpPr>
          <p:spPr>
            <a:xfrm flipV="1">
              <a:off x="4001556" y="4809733"/>
              <a:ext cx="1931158" cy="969016"/>
            </a:xfrm>
            <a:prstGeom prst="straightConnector1">
              <a:avLst/>
            </a:prstGeom>
            <a:noFill/>
            <a:ln w="57150" cap="flat" cmpd="sng" algn="ctr">
              <a:solidFill>
                <a:srgbClr val="FF0000"/>
              </a:solidFill>
              <a:prstDash val="solid"/>
              <a:tailEnd type="arrow"/>
            </a:ln>
            <a:effectLst/>
          </p:spPr>
        </p:cxnSp>
        <p:cxnSp>
          <p:nvCxnSpPr>
            <p:cNvPr id="48" name="Straight Arrow Connector 47"/>
            <p:cNvCxnSpPr>
              <a:stCxn id="34" idx="2"/>
              <a:endCxn id="30" idx="0"/>
            </p:cNvCxnSpPr>
            <p:nvPr/>
          </p:nvCxnSpPr>
          <p:spPr>
            <a:xfrm flipH="1">
              <a:off x="2656115" y="2814429"/>
              <a:ext cx="502561" cy="1385704"/>
            </a:xfrm>
            <a:prstGeom prst="straightConnector1">
              <a:avLst/>
            </a:prstGeom>
            <a:noFill/>
            <a:ln w="57150" cap="flat" cmpd="sng" algn="ctr">
              <a:solidFill>
                <a:srgbClr val="657689">
                  <a:lumMod val="75000"/>
                </a:srgbClr>
              </a:solidFill>
              <a:prstDash val="solid"/>
              <a:tailEnd type="arrow"/>
            </a:ln>
            <a:effectLst/>
          </p:spPr>
        </p:cxnSp>
        <p:cxnSp>
          <p:nvCxnSpPr>
            <p:cNvPr id="49" name="Straight Arrow Connector 48"/>
            <p:cNvCxnSpPr>
              <a:stCxn id="34" idx="2"/>
            </p:cNvCxnSpPr>
            <p:nvPr/>
          </p:nvCxnSpPr>
          <p:spPr>
            <a:xfrm>
              <a:off x="3158676" y="2814430"/>
              <a:ext cx="6213925" cy="1300371"/>
            </a:xfrm>
            <a:prstGeom prst="straightConnector1">
              <a:avLst/>
            </a:prstGeom>
            <a:noFill/>
            <a:ln w="57150" cap="flat" cmpd="sng" algn="ctr">
              <a:solidFill>
                <a:srgbClr val="657689">
                  <a:lumMod val="75000"/>
                </a:srgbClr>
              </a:solidFill>
              <a:prstDash val="solid"/>
              <a:tailEnd type="arrow"/>
            </a:ln>
            <a:effectLst/>
          </p:spPr>
        </p:cxnSp>
        <p:sp>
          <p:nvSpPr>
            <p:cNvPr id="50" name="TextBox 49"/>
            <p:cNvSpPr txBox="1"/>
            <p:nvPr/>
          </p:nvSpPr>
          <p:spPr>
            <a:xfrm>
              <a:off x="5146194" y="2445097"/>
              <a:ext cx="1223412" cy="369332"/>
            </a:xfrm>
            <a:prstGeom prst="rect">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Disjunction</a:t>
              </a:r>
            </a:p>
          </p:txBody>
        </p:sp>
        <p:cxnSp>
          <p:nvCxnSpPr>
            <p:cNvPr id="51" name="Straight Arrow Connector 50"/>
            <p:cNvCxnSpPr>
              <a:stCxn id="50" idx="2"/>
              <a:endCxn id="39" idx="0"/>
            </p:cNvCxnSpPr>
            <p:nvPr/>
          </p:nvCxnSpPr>
          <p:spPr>
            <a:xfrm>
              <a:off x="5757901" y="2814429"/>
              <a:ext cx="614223" cy="1385704"/>
            </a:xfrm>
            <a:prstGeom prst="straightConnector1">
              <a:avLst/>
            </a:prstGeom>
            <a:noFill/>
            <a:ln w="57150" cap="flat" cmpd="sng" algn="ctr">
              <a:solidFill>
                <a:srgbClr val="FFC000"/>
              </a:solidFill>
              <a:prstDash val="solid"/>
              <a:tailEnd type="arrow"/>
            </a:ln>
            <a:effectLst/>
          </p:spPr>
        </p:cxnSp>
      </p:grpSp>
    </p:spTree>
    <p:extLst>
      <p:ext uri="{BB962C8B-B14F-4D97-AF65-F5344CB8AC3E}">
        <p14:creationId xmlns:p14="http://schemas.microsoft.com/office/powerpoint/2010/main" val="1908395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2858000" y="657243"/>
            <a:ext cx="3578431" cy="646331"/>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Consolas"/>
              </a:rPr>
              <a:t>Contract</a:t>
            </a:r>
            <a:r>
              <a:rPr kumimoji="0" lang="en-US" sz="1800" b="0" i="0" u="none" strike="noStrike" kern="0" cap="none" spc="0" normalizeH="0" baseline="0" noProof="0" dirty="0">
                <a:ln>
                  <a:noFill/>
                </a:ln>
                <a:solidFill>
                  <a:prstClr val="black"/>
                </a:solidFill>
                <a:effectLst/>
                <a:uLnTx/>
                <a:uFillTx/>
                <a:latin typeface="Consolas"/>
              </a:rPr>
              <a:t>.Requires(N &gt; </a:t>
            </a:r>
            <a:r>
              <a:rPr kumimoji="0" lang="en-US" sz="1800" b="0" i="0" u="none" strike="noStrike" kern="0" cap="none" spc="0" normalizeH="0" baseline="0" noProof="0" dirty="0">
                <a:ln>
                  <a:noFill/>
                </a:ln>
                <a:solidFill>
                  <a:srgbClr val="A52A2A"/>
                </a:solidFill>
                <a:effectLst/>
                <a:uLnTx/>
                <a:uFillTx/>
                <a:latin typeface="Consolas"/>
              </a:rPr>
              <a:t>0</a:t>
            </a:r>
            <a:r>
              <a:rPr kumimoji="0" lang="en-US" sz="1800" b="0" i="0" u="none" strike="noStrike" kern="0" cap="none" spc="0" normalizeH="0" baseline="0" noProof="0" dirty="0">
                <a:ln>
                  <a:noFill/>
                </a:ln>
                <a:solidFill>
                  <a:prstClr val="black"/>
                </a:solidFill>
                <a:effectLs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 a = </a:t>
            </a:r>
            <a:r>
              <a:rPr kumimoji="0" lang="en-US" sz="1800" b="0" i="0" u="none" strike="noStrike" kern="0" cap="none" spc="0" normalizeH="0" baseline="0" noProof="0" dirty="0">
                <a:ln>
                  <a:noFill/>
                </a:ln>
                <a:solidFill>
                  <a:srgbClr val="0000FF"/>
                </a:solidFill>
                <a:effectLst/>
                <a:uLnTx/>
                <a:uFillTx/>
                <a:latin typeface="Consolas"/>
              </a:rPr>
              <a:t>new</a:t>
            </a:r>
            <a:r>
              <a:rPr kumimoji="0" lang="en-US" sz="1800" b="0" i="0" u="none" strike="noStrike" kern="0" cap="none" spc="0" normalizeH="0" baseline="0" noProof="0" dirty="0">
                <a:ln>
                  <a:noFill/>
                </a:ln>
                <a:solidFill>
                  <a:prstClr val="black"/>
                </a:solidFill>
                <a:effectLst/>
                <a:uLnTx/>
                <a:uFillTx/>
                <a:latin typeface="Consolas"/>
              </a:rPr>
              <a:t> </a:t>
            </a: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[N];</a:t>
            </a:r>
          </a:p>
        </p:txBody>
      </p:sp>
      <p:sp>
        <p:nvSpPr>
          <p:cNvPr id="103" name="Rectangle 102"/>
          <p:cNvSpPr/>
          <p:nvPr/>
        </p:nvSpPr>
        <p:spPr>
          <a:xfrm>
            <a:off x="3921696" y="1877497"/>
            <a:ext cx="1451038"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 i = </a:t>
            </a:r>
            <a:r>
              <a:rPr kumimoji="0" lang="en-US" sz="1800" b="0" i="0" u="none" strike="noStrike" kern="0" cap="none" spc="0" normalizeH="0" baseline="0" noProof="0" dirty="0">
                <a:ln>
                  <a:noFill/>
                </a:ln>
                <a:solidFill>
                  <a:srgbClr val="A52A2A"/>
                </a:solidFill>
                <a:effectLst/>
                <a:uLnTx/>
                <a:uFillTx/>
                <a:latin typeface="Consolas"/>
              </a:rPr>
              <a:t>0</a:t>
            </a:r>
            <a:r>
              <a:rPr kumimoji="0" lang="en-US" sz="1800" b="0" i="0" u="none" strike="noStrike" kern="0" cap="none" spc="0" normalizeH="0" baseline="0" noProof="0" dirty="0">
                <a:ln>
                  <a:noFill/>
                </a:ln>
                <a:solidFill>
                  <a:prstClr val="black"/>
                </a:solidFill>
                <a:effectLst/>
                <a:uLnTx/>
                <a:uFillTx/>
                <a:latin typeface="Consolas"/>
              </a:rPr>
              <a:t>;</a:t>
            </a:r>
            <a:endParaRPr kumimoji="0" lang="en-US" sz="1800" b="0" i="0" u="none" strike="noStrike" kern="0" cap="none" spc="0" normalizeH="0" baseline="0" noProof="0" dirty="0">
              <a:ln>
                <a:noFill/>
              </a:ln>
              <a:solidFill>
                <a:prstClr val="black"/>
              </a:solidFill>
              <a:effectLst/>
              <a:uLnTx/>
              <a:uFillTx/>
              <a:latin typeface="Calibri Light" panose="020F0302020204030204"/>
            </a:endParaRPr>
          </a:p>
        </p:txBody>
      </p:sp>
      <p:sp>
        <p:nvSpPr>
          <p:cNvPr id="104" name="Rectangle 103"/>
          <p:cNvSpPr/>
          <p:nvPr/>
        </p:nvSpPr>
        <p:spPr>
          <a:xfrm>
            <a:off x="3796652" y="3612961"/>
            <a:ext cx="1704313"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Consolas"/>
              </a:rPr>
              <a:t>assume</a:t>
            </a:r>
            <a:r>
              <a:rPr kumimoji="0" lang="en-US" sz="1800" b="0" i="0" u="none" strike="noStrike" kern="0" cap="none" spc="0" normalizeH="0" baseline="0" noProof="0" dirty="0">
                <a:ln>
                  <a:noFill/>
                </a:ln>
                <a:solidFill>
                  <a:srgbClr val="EAF0E0">
                    <a:lumMod val="60000"/>
                    <a:lumOff val="40000"/>
                  </a:srgbClr>
                </a:solidFill>
                <a:effectLst/>
                <a:uLnTx/>
                <a:uFillTx/>
                <a:latin typeface="Consolas"/>
              </a:rPr>
              <a:t> </a:t>
            </a:r>
            <a:r>
              <a:rPr kumimoji="0" lang="en-US" sz="1800" b="0" i="0" u="none" strike="noStrike" kern="0" cap="none" spc="0" normalizeH="0" baseline="0" noProof="0" dirty="0">
                <a:ln>
                  <a:noFill/>
                </a:ln>
                <a:solidFill>
                  <a:prstClr val="black"/>
                </a:solidFill>
                <a:effectLst/>
                <a:uLnTx/>
                <a:uFillTx/>
                <a:latin typeface="Consolas"/>
              </a:rPr>
              <a:t>i &lt; N</a:t>
            </a:r>
            <a:endParaRPr kumimoji="0" lang="en-US" sz="1800" b="0" i="0" u="none" strike="noStrike" kern="0" cap="none" spc="0" normalizeH="0" baseline="0" noProof="0" dirty="0">
              <a:ln>
                <a:noFill/>
              </a:ln>
              <a:solidFill>
                <a:prstClr val="black"/>
              </a:solidFill>
              <a:effectLst/>
              <a:uLnTx/>
              <a:uFillTx/>
              <a:latin typeface="Calibri Light" panose="020F0302020204030204"/>
            </a:endParaRPr>
          </a:p>
        </p:txBody>
      </p:sp>
      <p:sp>
        <p:nvSpPr>
          <p:cNvPr id="105" name="Rectangle 104"/>
          <p:cNvSpPr/>
          <p:nvPr/>
        </p:nvSpPr>
        <p:spPr>
          <a:xfrm>
            <a:off x="3795060" y="4388401"/>
            <a:ext cx="1704313" cy="369332"/>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a[i] = </a:t>
            </a:r>
            <a:r>
              <a:rPr kumimoji="0" lang="en-US" sz="1800" b="0" i="0" u="none" strike="noStrike" kern="0" cap="none" spc="0" normalizeH="0" baseline="0" noProof="0" dirty="0">
                <a:ln>
                  <a:noFill/>
                </a:ln>
                <a:solidFill>
                  <a:srgbClr val="A52A2A"/>
                </a:solidFill>
                <a:effectLst/>
                <a:uLnTx/>
                <a:uFillTx/>
                <a:latin typeface="Consolas"/>
              </a:rPr>
              <a:t>222</a:t>
            </a:r>
            <a:r>
              <a:rPr kumimoji="0" lang="en-US" sz="1800" b="0" i="0" u="none" strike="noStrike" kern="0" cap="none" spc="0" normalizeH="0" baseline="0" noProof="0" dirty="0">
                <a:ln>
                  <a:noFill/>
                </a:ln>
                <a:solidFill>
                  <a:prstClr val="black"/>
                </a:solidFill>
                <a:effectLst/>
                <a:uLnTx/>
                <a:uFillTx/>
                <a:latin typeface="Consolas"/>
              </a:rPr>
              <a:t>;</a:t>
            </a:r>
          </a:p>
        </p:txBody>
      </p:sp>
      <p:sp>
        <p:nvSpPr>
          <p:cNvPr id="106" name="Rectangle 105"/>
          <p:cNvSpPr/>
          <p:nvPr/>
        </p:nvSpPr>
        <p:spPr>
          <a:xfrm>
            <a:off x="1881852" y="3610291"/>
            <a:ext cx="1704313"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Consolas"/>
              </a:rPr>
              <a:t>assume</a:t>
            </a:r>
            <a:r>
              <a:rPr kumimoji="0" lang="en-US" sz="1800" b="0" i="0" u="none" strike="noStrike" kern="0" cap="none" spc="0" normalizeH="0" baseline="0" noProof="0" dirty="0">
                <a:ln>
                  <a:noFill/>
                </a:ln>
                <a:solidFill>
                  <a:srgbClr val="EAF0E0">
                    <a:lumMod val="60000"/>
                    <a:lumOff val="40000"/>
                  </a:srgbClr>
                </a:solidFill>
                <a:effectLst/>
                <a:uLnTx/>
                <a:uFillTx/>
                <a:latin typeface="Consolas"/>
              </a:rPr>
              <a:t> </a:t>
            </a:r>
            <a:r>
              <a:rPr kumimoji="0" lang="en-US" sz="1800" b="0" i="0" u="none" strike="noStrike" kern="0" cap="none" spc="0" normalizeH="0" baseline="0" noProof="0" dirty="0">
                <a:ln>
                  <a:noFill/>
                </a:ln>
                <a:solidFill>
                  <a:prstClr val="black"/>
                </a:solidFill>
                <a:effectLst/>
                <a:uLnTx/>
                <a:uFillTx/>
                <a:latin typeface="Consolas"/>
              </a:rPr>
              <a:t>i </a:t>
            </a:r>
            <a:r>
              <a:rPr kumimoji="0" lang="en-US" sz="1800" b="0" i="0" u="none" strike="noStrike" kern="0" cap="none" spc="0" normalizeH="0" baseline="0" noProof="0" dirty="0">
                <a:ln>
                  <a:noFill/>
                </a:ln>
                <a:solidFill>
                  <a:prstClr val="white"/>
                </a:solidFill>
                <a:effectLst/>
                <a:uLnTx/>
                <a:uFillTx/>
                <a:latin typeface="Consolas" pitchFamily="49" charset="0"/>
                <a:cs typeface="Consolas" pitchFamily="49" charset="0"/>
              </a:rPr>
              <a:t>≥ N</a:t>
            </a:r>
            <a:endParaRPr kumimoji="0" lang="en-US" sz="1800" b="0" i="0" u="none" strike="noStrike" kern="0" cap="none" spc="0" normalizeH="0" baseline="0" noProof="0" dirty="0">
              <a:ln>
                <a:noFill/>
              </a:ln>
              <a:solidFill>
                <a:prstClr val="black"/>
              </a:solidFill>
              <a:effectLst/>
              <a:uLnTx/>
              <a:uFillTx/>
              <a:latin typeface="Consolas" pitchFamily="49" charset="0"/>
              <a:cs typeface="Consolas" pitchFamily="49" charset="0"/>
            </a:endParaRPr>
          </a:p>
        </p:txBody>
      </p:sp>
      <p:sp>
        <p:nvSpPr>
          <p:cNvPr id="107" name="Rectangle 106"/>
          <p:cNvSpPr/>
          <p:nvPr/>
        </p:nvSpPr>
        <p:spPr>
          <a:xfrm>
            <a:off x="3796652" y="5289001"/>
            <a:ext cx="1704313" cy="369332"/>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   j = i+1;</a:t>
            </a:r>
          </a:p>
        </p:txBody>
      </p:sp>
      <p:sp>
        <p:nvSpPr>
          <p:cNvPr id="108" name="Oval 107"/>
          <p:cNvSpPr/>
          <p:nvPr/>
        </p:nvSpPr>
        <p:spPr bwMode="auto">
          <a:xfrm>
            <a:off x="4556238" y="2820112"/>
            <a:ext cx="185140" cy="190500"/>
          </a:xfrm>
          <a:prstGeom prst="ellipse">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w="9525" cap="flat" cmpd="sng" algn="ctr">
            <a:solidFill>
              <a:srgbClr val="A8B97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cxnSp>
        <p:nvCxnSpPr>
          <p:cNvPr id="109" name="Straight Arrow Connector 108"/>
          <p:cNvCxnSpPr>
            <a:stCxn id="103" idx="2"/>
            <a:endCxn id="108" idx="0"/>
          </p:cNvCxnSpPr>
          <p:nvPr/>
        </p:nvCxnSpPr>
        <p:spPr>
          <a:xfrm>
            <a:off x="4647216" y="2246830"/>
            <a:ext cx="1593" cy="573283"/>
          </a:xfrm>
          <a:prstGeom prst="straightConnector1">
            <a:avLst/>
          </a:prstGeom>
          <a:noFill/>
          <a:ln w="9525" cap="flat" cmpd="sng" algn="ctr">
            <a:solidFill>
              <a:srgbClr val="9B9256"/>
            </a:solidFill>
            <a:prstDash val="solid"/>
            <a:tailEnd type="arrow"/>
          </a:ln>
          <a:effectLst/>
        </p:spPr>
      </p:cxnSp>
      <p:cxnSp>
        <p:nvCxnSpPr>
          <p:cNvPr id="110" name="Straight Arrow Connector 109"/>
          <p:cNvCxnSpPr>
            <a:stCxn id="108" idx="4"/>
            <a:endCxn id="104" idx="0"/>
          </p:cNvCxnSpPr>
          <p:nvPr/>
        </p:nvCxnSpPr>
        <p:spPr>
          <a:xfrm>
            <a:off x="4648808" y="3010613"/>
            <a:ext cx="0" cy="602349"/>
          </a:xfrm>
          <a:prstGeom prst="straightConnector1">
            <a:avLst/>
          </a:prstGeom>
          <a:noFill/>
          <a:ln w="9525" cap="flat" cmpd="sng" algn="ctr">
            <a:solidFill>
              <a:srgbClr val="9B9256"/>
            </a:solidFill>
            <a:prstDash val="solid"/>
            <a:tailEnd type="arrow"/>
          </a:ln>
          <a:effectLst/>
        </p:spPr>
      </p:cxnSp>
      <p:cxnSp>
        <p:nvCxnSpPr>
          <p:cNvPr id="111" name="Straight Arrow Connector 110"/>
          <p:cNvCxnSpPr/>
          <p:nvPr/>
        </p:nvCxnSpPr>
        <p:spPr>
          <a:xfrm flipH="1">
            <a:off x="4647216" y="4017942"/>
            <a:ext cx="1592" cy="406108"/>
          </a:xfrm>
          <a:prstGeom prst="straightConnector1">
            <a:avLst/>
          </a:prstGeom>
          <a:noFill/>
          <a:ln w="12700" cap="flat" cmpd="sng" algn="ctr">
            <a:solidFill>
              <a:sysClr val="windowText" lastClr="000000"/>
            </a:solidFill>
            <a:prstDash val="solid"/>
            <a:tailEnd type="arrow"/>
          </a:ln>
          <a:effectLst/>
        </p:spPr>
      </p:cxnSp>
      <p:cxnSp>
        <p:nvCxnSpPr>
          <p:cNvPr id="112" name="Straight Arrow Connector 111"/>
          <p:cNvCxnSpPr>
            <a:stCxn id="105" idx="2"/>
            <a:endCxn id="107" idx="0"/>
          </p:cNvCxnSpPr>
          <p:nvPr/>
        </p:nvCxnSpPr>
        <p:spPr>
          <a:xfrm>
            <a:off x="4647216" y="4757733"/>
            <a:ext cx="1592" cy="531268"/>
          </a:xfrm>
          <a:prstGeom prst="straightConnector1">
            <a:avLst/>
          </a:prstGeom>
          <a:noFill/>
          <a:ln w="12700" cap="flat" cmpd="sng" algn="ctr">
            <a:solidFill>
              <a:sysClr val="windowText" lastClr="000000"/>
            </a:solidFill>
            <a:prstDash val="solid"/>
            <a:tailEnd type="arrow"/>
          </a:ln>
          <a:effectLst/>
        </p:spPr>
      </p:cxnSp>
      <p:cxnSp>
        <p:nvCxnSpPr>
          <p:cNvPr id="113" name="Straight Arrow Connector 39"/>
          <p:cNvCxnSpPr>
            <a:stCxn id="108" idx="2"/>
            <a:endCxn id="106" idx="0"/>
          </p:cNvCxnSpPr>
          <p:nvPr/>
        </p:nvCxnSpPr>
        <p:spPr>
          <a:xfrm rot="10800000" flipV="1">
            <a:off x="2734008" y="2915362"/>
            <a:ext cx="1822230" cy="694929"/>
          </a:xfrm>
          <a:prstGeom prst="bentConnector2">
            <a:avLst/>
          </a:prstGeom>
          <a:noFill/>
          <a:ln w="12700" cap="flat" cmpd="sng" algn="ctr">
            <a:solidFill>
              <a:sysClr val="windowText" lastClr="000000"/>
            </a:solidFill>
            <a:prstDash val="solid"/>
            <a:tailEnd type="arrow"/>
          </a:ln>
          <a:effectLst/>
        </p:spPr>
      </p:cxnSp>
      <p:cxnSp>
        <p:nvCxnSpPr>
          <p:cNvPr id="114" name="Straight Arrow Connector 113"/>
          <p:cNvCxnSpPr>
            <a:stCxn id="102" idx="2"/>
            <a:endCxn id="103" idx="0"/>
          </p:cNvCxnSpPr>
          <p:nvPr/>
        </p:nvCxnSpPr>
        <p:spPr>
          <a:xfrm>
            <a:off x="4647215" y="1303573"/>
            <a:ext cx="0" cy="573924"/>
          </a:xfrm>
          <a:prstGeom prst="straightConnector1">
            <a:avLst/>
          </a:prstGeom>
          <a:noFill/>
          <a:ln w="9525" cap="flat" cmpd="sng" algn="ctr">
            <a:solidFill>
              <a:srgbClr val="9B9256"/>
            </a:solidFill>
            <a:prstDash val="solid"/>
            <a:tailEnd type="arrow"/>
          </a:ln>
          <a:effectLst/>
        </p:spPr>
      </p:cxnSp>
      <p:sp>
        <p:nvSpPr>
          <p:cNvPr id="115" name="Rectangle 114"/>
          <p:cNvSpPr/>
          <p:nvPr/>
        </p:nvSpPr>
        <p:spPr>
          <a:xfrm>
            <a:off x="9435452" y="3733812"/>
            <a:ext cx="990600" cy="923330"/>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i -&gt; _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j -&gt; 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N -&gt; N</a:t>
            </a:r>
          </a:p>
        </p:txBody>
      </p:sp>
      <p:cxnSp>
        <p:nvCxnSpPr>
          <p:cNvPr id="116" name="Elbow Connector 115"/>
          <p:cNvCxnSpPr>
            <a:stCxn id="107" idx="2"/>
            <a:endCxn id="115" idx="2"/>
          </p:cNvCxnSpPr>
          <p:nvPr/>
        </p:nvCxnSpPr>
        <p:spPr>
          <a:xfrm rot="5400000" flipH="1" flipV="1">
            <a:off x="6789185" y="2516766"/>
            <a:ext cx="1001191" cy="5281944"/>
          </a:xfrm>
          <a:prstGeom prst="bentConnector3">
            <a:avLst>
              <a:gd name="adj1" fmla="val -22833"/>
            </a:avLst>
          </a:prstGeom>
          <a:noFill/>
          <a:ln w="9525" cap="flat" cmpd="sng" algn="ctr">
            <a:solidFill>
              <a:srgbClr val="9B9256"/>
            </a:solidFill>
            <a:prstDash val="solid"/>
            <a:tailEnd type="arrow"/>
          </a:ln>
          <a:effectLst/>
        </p:spPr>
      </p:cxnSp>
      <p:cxnSp>
        <p:nvCxnSpPr>
          <p:cNvPr id="117" name="Elbow Connector 116"/>
          <p:cNvCxnSpPr>
            <a:stCxn id="115" idx="0"/>
            <a:endCxn id="108" idx="6"/>
          </p:cNvCxnSpPr>
          <p:nvPr/>
        </p:nvCxnSpPr>
        <p:spPr>
          <a:xfrm rot="16200000" flipV="1">
            <a:off x="6926840" y="729900"/>
            <a:ext cx="818450" cy="5189374"/>
          </a:xfrm>
          <a:prstGeom prst="bentConnector2">
            <a:avLst/>
          </a:prstGeom>
          <a:solidFill>
            <a:sysClr val="window" lastClr="FFFFFF"/>
          </a:solidFill>
          <a:ln w="12700" cap="flat" cmpd="sng" algn="ctr">
            <a:solidFill>
              <a:srgbClr val="50B4C8"/>
            </a:solidFill>
            <a:prstDash val="solid"/>
            <a:tailEnd type="arrow"/>
          </a:ln>
          <a:effectLst/>
        </p:spPr>
      </p:cxnSp>
      <p:grpSp>
        <p:nvGrpSpPr>
          <p:cNvPr id="118" name="Group 117"/>
          <p:cNvGrpSpPr/>
          <p:nvPr/>
        </p:nvGrpSpPr>
        <p:grpSpPr>
          <a:xfrm>
            <a:off x="5596385" y="1510066"/>
            <a:ext cx="1190235" cy="352104"/>
            <a:chOff x="5676181" y="1705530"/>
            <a:chExt cx="1190235" cy="352104"/>
          </a:xfrm>
        </p:grpSpPr>
        <p:sp>
          <p:nvSpPr>
            <p:cNvPr id="119" name="Rectangle 118"/>
            <p:cNvSpPr/>
            <p:nvPr/>
          </p:nvSpPr>
          <p:spPr bwMode="auto">
            <a:xfrm>
              <a:off x="5910917" y="1705530"/>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20" name="Rectangle 119"/>
            <p:cNvSpPr/>
            <p:nvPr/>
          </p:nvSpPr>
          <p:spPr bwMode="auto">
            <a:xfrm>
              <a:off x="5676181" y="1705530"/>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21" name="Rectangle 120"/>
            <p:cNvSpPr/>
            <p:nvPr/>
          </p:nvSpPr>
          <p:spPr bwMode="auto">
            <a:xfrm>
              <a:off x="6631681" y="1705530"/>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grpSp>
      <p:grpSp>
        <p:nvGrpSpPr>
          <p:cNvPr id="122" name="Group 121"/>
          <p:cNvGrpSpPr/>
          <p:nvPr/>
        </p:nvGrpSpPr>
        <p:grpSpPr>
          <a:xfrm>
            <a:off x="5596385" y="2357418"/>
            <a:ext cx="1658575" cy="352104"/>
            <a:chOff x="5207841" y="1705530"/>
            <a:chExt cx="1658575" cy="352104"/>
          </a:xfrm>
        </p:grpSpPr>
        <p:sp>
          <p:nvSpPr>
            <p:cNvPr id="123" name="Rectangle 122"/>
            <p:cNvSpPr/>
            <p:nvPr/>
          </p:nvSpPr>
          <p:spPr bwMode="auto">
            <a:xfrm>
              <a:off x="5910917" y="1705530"/>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24" name="Rectangle 123"/>
            <p:cNvSpPr/>
            <p:nvPr/>
          </p:nvSpPr>
          <p:spPr bwMode="auto">
            <a:xfrm>
              <a:off x="5207841" y="1705530"/>
              <a:ext cx="70307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25" name="Rectangle 124"/>
            <p:cNvSpPr/>
            <p:nvPr/>
          </p:nvSpPr>
          <p:spPr bwMode="auto">
            <a:xfrm>
              <a:off x="6631681" y="1705530"/>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grpSp>
      <p:grpSp>
        <p:nvGrpSpPr>
          <p:cNvPr id="126" name="Group 125"/>
          <p:cNvGrpSpPr/>
          <p:nvPr/>
        </p:nvGrpSpPr>
        <p:grpSpPr>
          <a:xfrm>
            <a:off x="5747134" y="3979623"/>
            <a:ext cx="1658575" cy="352104"/>
            <a:chOff x="5207841" y="1705530"/>
            <a:chExt cx="1658575" cy="352104"/>
          </a:xfrm>
        </p:grpSpPr>
        <p:sp>
          <p:nvSpPr>
            <p:cNvPr id="127" name="Rectangle 126"/>
            <p:cNvSpPr/>
            <p:nvPr/>
          </p:nvSpPr>
          <p:spPr bwMode="auto">
            <a:xfrm>
              <a:off x="5910917" y="1705530"/>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28" name="Rectangle 127"/>
            <p:cNvSpPr/>
            <p:nvPr/>
          </p:nvSpPr>
          <p:spPr bwMode="auto">
            <a:xfrm>
              <a:off x="5207841" y="1705530"/>
              <a:ext cx="70307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29" name="Rectangle 128"/>
            <p:cNvSpPr/>
            <p:nvPr/>
          </p:nvSpPr>
          <p:spPr bwMode="auto">
            <a:xfrm>
              <a:off x="6631681" y="1705530"/>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grpSp>
      <p:grpSp>
        <p:nvGrpSpPr>
          <p:cNvPr id="130" name="Group 129"/>
          <p:cNvGrpSpPr/>
          <p:nvPr/>
        </p:nvGrpSpPr>
        <p:grpSpPr>
          <a:xfrm>
            <a:off x="5747134" y="4772496"/>
            <a:ext cx="3366435" cy="352104"/>
            <a:chOff x="4236482" y="5072846"/>
            <a:chExt cx="3366435" cy="352104"/>
          </a:xfrm>
        </p:grpSpPr>
        <p:sp>
          <p:nvSpPr>
            <p:cNvPr id="131" name="Rectangle 130"/>
            <p:cNvSpPr/>
            <p:nvPr/>
          </p:nvSpPr>
          <p:spPr bwMode="auto">
            <a:xfrm>
              <a:off x="4938706" y="5072846"/>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132" name="Rectangle 131"/>
            <p:cNvSpPr/>
            <p:nvPr/>
          </p:nvSpPr>
          <p:spPr bwMode="auto">
            <a:xfrm>
              <a:off x="4236482" y="5072846"/>
              <a:ext cx="70307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33" name="Rectangle 132"/>
            <p:cNvSpPr/>
            <p:nvPr/>
          </p:nvSpPr>
          <p:spPr bwMode="auto">
            <a:xfrm>
              <a:off x="7189098" y="5072846"/>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34" name="Rectangle 133"/>
            <p:cNvSpPr/>
            <p:nvPr/>
          </p:nvSpPr>
          <p:spPr bwMode="auto">
            <a:xfrm>
              <a:off x="6469185" y="5072846"/>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35" name="Rectangle 134"/>
            <p:cNvSpPr/>
            <p:nvPr/>
          </p:nvSpPr>
          <p:spPr bwMode="auto">
            <a:xfrm>
              <a:off x="5658620" y="5072846"/>
              <a:ext cx="81141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1,i+1</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36" name="Rectangle 135"/>
            <p:cNvSpPr/>
            <p:nvPr/>
          </p:nvSpPr>
          <p:spPr bwMode="auto">
            <a:xfrm>
              <a:off x="7408104" y="5072846"/>
              <a:ext cx="194813" cy="352104"/>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137" name="Group 136"/>
          <p:cNvGrpSpPr/>
          <p:nvPr/>
        </p:nvGrpSpPr>
        <p:grpSpPr>
          <a:xfrm>
            <a:off x="5764397" y="5719450"/>
            <a:ext cx="3622685" cy="352104"/>
            <a:chOff x="4253745" y="6019800"/>
            <a:chExt cx="3622685" cy="352104"/>
          </a:xfrm>
        </p:grpSpPr>
        <p:sp>
          <p:nvSpPr>
            <p:cNvPr id="138" name="Rectangle 137"/>
            <p:cNvSpPr/>
            <p:nvPr/>
          </p:nvSpPr>
          <p:spPr bwMode="auto">
            <a:xfrm>
              <a:off x="4955969" y="6019800"/>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139" name="Rectangle 138"/>
            <p:cNvSpPr/>
            <p:nvPr/>
          </p:nvSpPr>
          <p:spPr bwMode="auto">
            <a:xfrm>
              <a:off x="4253745" y="6019800"/>
              <a:ext cx="70307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40" name="Rectangle 139"/>
            <p:cNvSpPr/>
            <p:nvPr/>
          </p:nvSpPr>
          <p:spPr bwMode="auto">
            <a:xfrm>
              <a:off x="7462611" y="6019800"/>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41" name="Rectangle 140"/>
            <p:cNvSpPr/>
            <p:nvPr/>
          </p:nvSpPr>
          <p:spPr bwMode="auto">
            <a:xfrm>
              <a:off x="6742698" y="6019800"/>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42" name="Rectangle 141"/>
            <p:cNvSpPr/>
            <p:nvPr/>
          </p:nvSpPr>
          <p:spPr bwMode="auto">
            <a:xfrm>
              <a:off x="5675883" y="6019800"/>
              <a:ext cx="106681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1,i+1,j</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43" name="Rectangle 142"/>
            <p:cNvSpPr/>
            <p:nvPr/>
          </p:nvSpPr>
          <p:spPr bwMode="auto">
            <a:xfrm>
              <a:off x="7681617" y="6019800"/>
              <a:ext cx="194813" cy="352104"/>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144" name="Group 143"/>
          <p:cNvGrpSpPr/>
          <p:nvPr/>
        </p:nvGrpSpPr>
        <p:grpSpPr>
          <a:xfrm>
            <a:off x="5594984" y="3010612"/>
            <a:ext cx="3072185" cy="352104"/>
            <a:chOff x="4084332" y="3310962"/>
            <a:chExt cx="3072185" cy="352104"/>
          </a:xfrm>
        </p:grpSpPr>
        <p:sp>
          <p:nvSpPr>
            <p:cNvPr id="145" name="Rectangle 144"/>
            <p:cNvSpPr/>
            <p:nvPr/>
          </p:nvSpPr>
          <p:spPr bwMode="auto">
            <a:xfrm>
              <a:off x="4786556" y="3310962"/>
              <a:ext cx="720764"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146" name="Rectangle 145"/>
            <p:cNvSpPr/>
            <p:nvPr/>
          </p:nvSpPr>
          <p:spPr bwMode="auto">
            <a:xfrm>
              <a:off x="4084332" y="3310962"/>
              <a:ext cx="70307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47" name="Rectangle 146"/>
            <p:cNvSpPr/>
            <p:nvPr/>
          </p:nvSpPr>
          <p:spPr bwMode="auto">
            <a:xfrm>
              <a:off x="6742698" y="3310962"/>
              <a:ext cx="234735"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48" name="Rectangle 147"/>
            <p:cNvSpPr/>
            <p:nvPr/>
          </p:nvSpPr>
          <p:spPr bwMode="auto">
            <a:xfrm>
              <a:off x="6271299" y="3310962"/>
              <a:ext cx="471399" cy="352104"/>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49" name="Rectangle 148"/>
            <p:cNvSpPr/>
            <p:nvPr/>
          </p:nvSpPr>
          <p:spPr bwMode="auto">
            <a:xfrm>
              <a:off x="5506471" y="3310962"/>
              <a:ext cx="764828" cy="352104"/>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1,i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50" name="Rectangle 149"/>
            <p:cNvSpPr/>
            <p:nvPr/>
          </p:nvSpPr>
          <p:spPr bwMode="auto">
            <a:xfrm>
              <a:off x="6961704" y="3310962"/>
              <a:ext cx="194813" cy="352104"/>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spTree>
    <p:extLst>
      <p:ext uri="{BB962C8B-B14F-4D97-AF65-F5344CB8AC3E}">
        <p14:creationId xmlns:p14="http://schemas.microsoft.com/office/powerpoint/2010/main" val="344341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8"/>
          <p:cNvSpPr txBox="1">
            <a:spLocks noChangeArrowheads="1"/>
          </p:cNvSpPr>
          <p:nvPr/>
        </p:nvSpPr>
        <p:spPr bwMode="ltGray">
          <a:xfrm>
            <a:off x="9500684" y="1355464"/>
            <a:ext cx="2168935" cy="451411"/>
          </a:xfrm>
          <a:prstGeom prst="rect">
            <a:avLst/>
          </a:prstGeom>
          <a:noFill/>
          <a:ln w="9525">
            <a:noFill/>
            <a:miter lim="800000"/>
            <a:headEnd type="none" w="sm" len="sm"/>
            <a:tailEnd type="none" w="sm" len="sm"/>
          </a:ln>
        </p:spPr>
        <p:txBody>
          <a:bodyPr wrap="non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New England, 2008</a:t>
            </a:r>
          </a:p>
        </p:txBody>
      </p:sp>
      <p:pic>
        <p:nvPicPr>
          <p:cNvPr id="12" name="Picture 11" descr="Photo of the Beijing lab"/>
          <p:cNvPicPr>
            <a:picLocks noChangeAspect="1" noChangeArrowheads="1"/>
          </p:cNvPicPr>
          <p:nvPr/>
        </p:nvPicPr>
        <p:blipFill>
          <a:blip r:embed="rId3" cstate="print"/>
          <a:srcRect l="4234" t="4306" r="5320" b="3974"/>
          <a:stretch>
            <a:fillRect/>
          </a:stretch>
        </p:blipFill>
        <p:spPr bwMode="auto">
          <a:xfrm>
            <a:off x="6871801" y="3673745"/>
            <a:ext cx="2000264" cy="1261000"/>
          </a:xfrm>
          <a:prstGeom prst="rect">
            <a:avLst/>
          </a:prstGeom>
          <a:ln>
            <a:noFill/>
          </a:ln>
          <a:effectLst>
            <a:outerShdw blurRad="292100" dist="139700" dir="2700000" algn="tl" rotWithShape="0">
              <a:srgbClr val="333333">
                <a:alpha val="65000"/>
              </a:srgbClr>
            </a:outerShdw>
          </a:effectLst>
        </p:spPr>
      </p:pic>
      <p:sp>
        <p:nvSpPr>
          <p:cNvPr id="13" name="Text Box 21"/>
          <p:cNvSpPr txBox="1">
            <a:spLocks noChangeArrowheads="1"/>
          </p:cNvSpPr>
          <p:nvPr/>
        </p:nvSpPr>
        <p:spPr bwMode="ltGray">
          <a:xfrm>
            <a:off x="6677185" y="5034949"/>
            <a:ext cx="2403441" cy="451411"/>
          </a:xfrm>
          <a:prstGeom prst="rect">
            <a:avLst/>
          </a:prstGeom>
          <a:noFill/>
          <a:ln w="9525">
            <a:noFill/>
            <a:miter lim="800000"/>
            <a:headEnd type="none" w="sm" len="sm"/>
            <a:tailEnd type="none" w="sm" len="sm"/>
          </a:ln>
        </p:spPr>
        <p:txBody>
          <a:bodyPr wrap="squar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Beijing, 1998</a:t>
            </a:r>
          </a:p>
        </p:txBody>
      </p:sp>
      <p:pic>
        <p:nvPicPr>
          <p:cNvPr id="14" name="Picture 13" descr="MSR India - New Bldg"/>
          <p:cNvPicPr>
            <a:picLocks noChangeAspect="1" noChangeArrowheads="1"/>
          </p:cNvPicPr>
          <p:nvPr/>
        </p:nvPicPr>
        <p:blipFill>
          <a:blip r:embed="rId4" cstate="print"/>
          <a:srcRect/>
          <a:stretch>
            <a:fillRect/>
          </a:stretch>
        </p:blipFill>
        <p:spPr bwMode="auto">
          <a:xfrm>
            <a:off x="7464010" y="5528335"/>
            <a:ext cx="3446577" cy="966637"/>
          </a:xfrm>
          <a:prstGeom prst="rect">
            <a:avLst/>
          </a:prstGeom>
          <a:ln>
            <a:noFill/>
          </a:ln>
          <a:effectLst>
            <a:outerShdw blurRad="292100" dist="139700" dir="2700000" algn="tl" rotWithShape="0">
              <a:srgbClr val="333333">
                <a:alpha val="65000"/>
              </a:srgbClr>
            </a:outerShdw>
          </a:effectLst>
        </p:spPr>
      </p:pic>
      <p:sp>
        <p:nvSpPr>
          <p:cNvPr id="15" name="Text Box 23"/>
          <p:cNvSpPr txBox="1">
            <a:spLocks noChangeArrowheads="1"/>
          </p:cNvSpPr>
          <p:nvPr/>
        </p:nvSpPr>
        <p:spPr bwMode="ltGray">
          <a:xfrm>
            <a:off x="7684807" y="6494972"/>
            <a:ext cx="3446577" cy="451411"/>
          </a:xfrm>
          <a:prstGeom prst="rect">
            <a:avLst/>
          </a:prstGeom>
          <a:noFill/>
          <a:ln w="9525">
            <a:noFill/>
            <a:miter lim="800000"/>
            <a:headEnd type="none" w="sm" len="sm"/>
            <a:tailEnd type="none" w="sm" len="sm"/>
          </a:ln>
        </p:spPr>
        <p:txBody>
          <a:bodyPr wrap="squar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India, 2005</a:t>
            </a:r>
          </a:p>
        </p:txBody>
      </p:sp>
      <p:pic>
        <p:nvPicPr>
          <p:cNvPr id="16" name="Picture 5" descr="\\research\root\MSRMktg\Images\Lab building photos\New England\image001.jpg"/>
          <p:cNvPicPr>
            <a:picLocks noChangeAspect="1" noChangeArrowheads="1"/>
          </p:cNvPicPr>
          <p:nvPr/>
        </p:nvPicPr>
        <p:blipFill>
          <a:blip r:embed="rId5" cstate="print"/>
          <a:srcRect/>
          <a:stretch>
            <a:fillRect/>
          </a:stretch>
        </p:blipFill>
        <p:spPr bwMode="auto">
          <a:xfrm>
            <a:off x="9760848" y="68243"/>
            <a:ext cx="1652248" cy="1161366"/>
          </a:xfrm>
          <a:prstGeom prst="rect">
            <a:avLst/>
          </a:prstGeom>
          <a:ln>
            <a:noFill/>
          </a:ln>
          <a:effectLst>
            <a:outerShdw blurRad="292100" dist="139700" dir="2700000" algn="tl" rotWithShape="0">
              <a:srgbClr val="333333">
                <a:alpha val="65000"/>
              </a:srgbClr>
            </a:outerShdw>
          </a:effectLst>
        </p:spPr>
      </p:pic>
      <p:sp>
        <p:nvSpPr>
          <p:cNvPr id="18" name="Text Box 23"/>
          <p:cNvSpPr txBox="1">
            <a:spLocks noChangeArrowheads="1"/>
          </p:cNvSpPr>
          <p:nvPr/>
        </p:nvSpPr>
        <p:spPr bwMode="ltGray">
          <a:xfrm>
            <a:off x="6975296" y="1352646"/>
            <a:ext cx="2100001" cy="451411"/>
          </a:xfrm>
          <a:prstGeom prst="rect">
            <a:avLst/>
          </a:prstGeom>
          <a:noFill/>
          <a:ln w="9525">
            <a:noFill/>
            <a:miter lim="800000"/>
            <a:headEnd type="none" w="sm" len="sm"/>
            <a:tailEnd type="none" w="sm" len="sm"/>
          </a:ln>
        </p:spPr>
        <p:txBody>
          <a:bodyPr wrap="squar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Redmond, 1991</a:t>
            </a:r>
          </a:p>
        </p:txBody>
      </p:sp>
      <p:sp>
        <p:nvSpPr>
          <p:cNvPr id="20" name="Text Box 18"/>
          <p:cNvSpPr txBox="1">
            <a:spLocks noChangeArrowheads="1"/>
          </p:cNvSpPr>
          <p:nvPr/>
        </p:nvSpPr>
        <p:spPr bwMode="ltGray">
          <a:xfrm>
            <a:off x="7034518" y="2972871"/>
            <a:ext cx="1727289" cy="738716"/>
          </a:xfrm>
          <a:prstGeom prst="rect">
            <a:avLst/>
          </a:prstGeom>
          <a:noFill/>
          <a:ln w="9525">
            <a:noFill/>
            <a:miter lim="800000"/>
            <a:headEnd type="none" w="sm" len="sm"/>
            <a:tailEnd type="none" w="sm" len="sm"/>
          </a:ln>
        </p:spPr>
        <p:txBody>
          <a:bodyPr wrap="non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Cambridge, UK</a:t>
            </a:r>
          </a:p>
          <a:p>
            <a:pPr algn="ctr" defTabSz="1219245" fontAlgn="base">
              <a:spcBef>
                <a:spcPct val="0"/>
              </a:spcBef>
              <a:spcAft>
                <a:spcPct val="0"/>
              </a:spcAft>
              <a:defRPr/>
            </a:pPr>
            <a:r>
              <a:rPr lang="en-US" sz="1867" b="1" dirty="0">
                <a:solidFill>
                  <a:schemeClr val="accent2">
                    <a:lumMod val="75000"/>
                  </a:schemeClr>
                </a:solidFill>
                <a:latin typeface="Arial" charset="0"/>
              </a:rPr>
              <a:t>1997</a:t>
            </a:r>
          </a:p>
        </p:txBody>
      </p:sp>
      <p:pic>
        <p:nvPicPr>
          <p:cNvPr id="21" name="Picture 7"/>
          <p:cNvPicPr>
            <a:picLocks noChangeAspect="1" noChangeArrowheads="1"/>
          </p:cNvPicPr>
          <p:nvPr/>
        </p:nvPicPr>
        <p:blipFill>
          <a:blip r:embed="rId6" cstate="print"/>
          <a:srcRect/>
          <a:stretch>
            <a:fillRect/>
          </a:stretch>
        </p:blipFill>
        <p:spPr bwMode="auto">
          <a:xfrm>
            <a:off x="9620757" y="1883006"/>
            <a:ext cx="1840275" cy="914387"/>
          </a:xfrm>
          <a:prstGeom prst="rect">
            <a:avLst/>
          </a:prstGeom>
          <a:ln>
            <a:noFill/>
          </a:ln>
          <a:effectLst>
            <a:outerShdw blurRad="292100" dist="139700" dir="2700000" algn="tl" rotWithShape="0">
              <a:srgbClr val="333333">
                <a:alpha val="65000"/>
              </a:srgbClr>
            </a:outerShdw>
          </a:effectLst>
        </p:spPr>
      </p:pic>
      <p:sp>
        <p:nvSpPr>
          <p:cNvPr id="22" name="Text Box 18"/>
          <p:cNvSpPr txBox="1">
            <a:spLocks noChangeArrowheads="1"/>
          </p:cNvSpPr>
          <p:nvPr/>
        </p:nvSpPr>
        <p:spPr bwMode="ltGray">
          <a:xfrm>
            <a:off x="9566450" y="2910895"/>
            <a:ext cx="2178804" cy="451411"/>
          </a:xfrm>
          <a:prstGeom prst="rect">
            <a:avLst/>
          </a:prstGeom>
          <a:noFill/>
          <a:ln w="9525">
            <a:noFill/>
            <a:miter lim="800000"/>
            <a:headEnd type="none" w="sm" len="sm"/>
            <a:tailEnd type="none" w="sm" len="sm"/>
          </a:ln>
        </p:spPr>
        <p:txBody>
          <a:bodyPr wrap="non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Silicon Valley, 2001</a:t>
            </a:r>
          </a:p>
        </p:txBody>
      </p:sp>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8170" y="1892860"/>
            <a:ext cx="1841473" cy="9036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microsoft.com/presspass/images/gallery/campus/B99E_we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1801" y="119498"/>
            <a:ext cx="2133810" cy="1066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Title 1"/>
          <p:cNvSpPr txBox="1">
            <a:spLocks/>
          </p:cNvSpPr>
          <p:nvPr/>
        </p:nvSpPr>
        <p:spPr>
          <a:xfrm>
            <a:off x="519327" y="228647"/>
            <a:ext cx="11151759" cy="118191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1" b="1" dirty="0"/>
              <a:t>Microsoft Research</a:t>
            </a:r>
          </a:p>
          <a:p>
            <a:r>
              <a:rPr lang="en-US" sz="3734" spc="-200" dirty="0">
                <a:solidFill>
                  <a:srgbClr val="5090CE">
                    <a:lumMod val="75000"/>
                  </a:srgbClr>
                </a:solidFill>
                <a:latin typeface="Segoe"/>
              </a:rPr>
              <a:t>Worldwide Presence</a:t>
            </a:r>
            <a:endParaRPr lang="en-US" sz="5334" b="1" dirty="0">
              <a:solidFill>
                <a:schemeClr val="accent2">
                  <a:lumMod val="75000"/>
                </a:schemeClr>
              </a:solidFill>
            </a:endParaRPr>
          </a:p>
        </p:txBody>
      </p:sp>
      <p:pic>
        <p:nvPicPr>
          <p:cNvPr id="1026" name="Picture 2" descr="Microsoft Research New York C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9463" y="3664125"/>
            <a:ext cx="1670027" cy="1113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21"/>
          <p:cNvSpPr txBox="1">
            <a:spLocks noChangeArrowheads="1"/>
          </p:cNvSpPr>
          <p:nvPr/>
        </p:nvSpPr>
        <p:spPr bwMode="ltGray">
          <a:xfrm>
            <a:off x="9266178" y="4881154"/>
            <a:ext cx="2403441" cy="451411"/>
          </a:xfrm>
          <a:prstGeom prst="rect">
            <a:avLst/>
          </a:prstGeom>
          <a:noFill/>
          <a:ln w="9525">
            <a:noFill/>
            <a:miter lim="800000"/>
            <a:headEnd type="none" w="sm" len="sm"/>
            <a:tailEnd type="none" w="sm" len="sm"/>
          </a:ln>
        </p:spPr>
        <p:txBody>
          <a:bodyPr wrap="square" lIns="0" tIns="81259" rIns="0" bIns="81259">
            <a:spAutoFit/>
          </a:bodyPr>
          <a:lstStyle/>
          <a:p>
            <a:pPr algn="ctr" defTabSz="1219245" fontAlgn="base">
              <a:spcBef>
                <a:spcPct val="0"/>
              </a:spcBef>
              <a:spcAft>
                <a:spcPct val="0"/>
              </a:spcAft>
              <a:defRPr/>
            </a:pPr>
            <a:r>
              <a:rPr lang="en-US" sz="1867" b="1" dirty="0">
                <a:solidFill>
                  <a:schemeClr val="accent2">
                    <a:lumMod val="75000"/>
                  </a:schemeClr>
                </a:solidFill>
                <a:latin typeface="Arial" charset="0"/>
              </a:rPr>
              <a:t>New York, 2012</a:t>
            </a:r>
          </a:p>
        </p:txBody>
      </p:sp>
      <p:grpSp>
        <p:nvGrpSpPr>
          <p:cNvPr id="59" name="Group 58"/>
          <p:cNvGrpSpPr/>
          <p:nvPr/>
        </p:nvGrpSpPr>
        <p:grpSpPr>
          <a:xfrm>
            <a:off x="487116" y="1656877"/>
            <a:ext cx="6217619" cy="3033153"/>
            <a:chOff x="0" y="1995467"/>
            <a:chExt cx="9326563" cy="4549795"/>
          </a:xfrm>
        </p:grpSpPr>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1995467"/>
              <a:ext cx="9326563" cy="4549795"/>
            </a:xfrm>
            <a:prstGeom prst="rect">
              <a:avLst/>
            </a:prstGeom>
          </p:spPr>
        </p:pic>
        <p:grpSp>
          <p:nvGrpSpPr>
            <p:cNvPr id="61" name="Group 60"/>
            <p:cNvGrpSpPr/>
            <p:nvPr/>
          </p:nvGrpSpPr>
          <p:grpSpPr>
            <a:xfrm>
              <a:off x="5121425" y="3620304"/>
              <a:ext cx="464442" cy="386617"/>
              <a:chOff x="5121425" y="3620304"/>
              <a:chExt cx="464442" cy="386617"/>
            </a:xfrm>
          </p:grpSpPr>
          <p:sp>
            <p:nvSpPr>
              <p:cNvPr id="93" name="Oval 92"/>
              <p:cNvSpPr/>
              <p:nvPr/>
            </p:nvSpPr>
            <p:spPr bwMode="auto">
              <a:xfrm>
                <a:off x="5121425" y="3620304"/>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p:cNvSpPr txBox="1"/>
              <p:nvPr/>
            </p:nvSpPr>
            <p:spPr>
              <a:xfrm>
                <a:off x="5121425" y="3785310"/>
                <a:ext cx="464442" cy="221611"/>
              </a:xfrm>
              <a:prstGeom prst="rect">
                <a:avLst/>
              </a:prstGeom>
              <a:noFill/>
              <a:effectLst/>
            </p:spPr>
            <p:txBody>
              <a:bodyPr wrap="none" lIns="0" tIns="0" rIns="0" bIns="0" rtlCol="0" anchor="t"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ATLC</a:t>
                </a:r>
              </a:p>
            </p:txBody>
          </p:sp>
        </p:grpSp>
        <p:grpSp>
          <p:nvGrpSpPr>
            <p:cNvPr id="62" name="Group 61"/>
            <p:cNvGrpSpPr/>
            <p:nvPr/>
          </p:nvGrpSpPr>
          <p:grpSpPr>
            <a:xfrm>
              <a:off x="2295654" y="2839203"/>
              <a:ext cx="1195289" cy="382319"/>
              <a:chOff x="2295654" y="2839203"/>
              <a:chExt cx="1195289" cy="382319"/>
            </a:xfrm>
          </p:grpSpPr>
          <p:sp>
            <p:nvSpPr>
              <p:cNvPr id="91" name="Oval 90"/>
              <p:cNvSpPr/>
              <p:nvPr/>
            </p:nvSpPr>
            <p:spPr bwMode="auto">
              <a:xfrm>
                <a:off x="2295654" y="3130082"/>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p:cNvSpPr txBox="1"/>
              <p:nvPr/>
            </p:nvSpPr>
            <p:spPr>
              <a:xfrm>
                <a:off x="2295654" y="2839203"/>
                <a:ext cx="1195289" cy="221611"/>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New England</a:t>
                </a:r>
              </a:p>
            </p:txBody>
          </p:sp>
        </p:grpSp>
        <p:sp>
          <p:nvSpPr>
            <p:cNvPr id="90" name="TextBox 89"/>
            <p:cNvSpPr txBox="1"/>
            <p:nvPr/>
          </p:nvSpPr>
          <p:spPr>
            <a:xfrm>
              <a:off x="4434681" y="3064933"/>
              <a:ext cx="440867" cy="221611"/>
            </a:xfrm>
            <a:prstGeom prst="rect">
              <a:avLst/>
            </a:prstGeom>
            <a:noFill/>
            <a:effectLst/>
          </p:spPr>
          <p:txBody>
            <a:bodyPr wrap="none" lIns="0" tIns="0" rIns="0" bIns="0" rtlCol="0" anchor="t"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ATLE</a:t>
              </a:r>
            </a:p>
          </p:txBody>
        </p:sp>
        <p:grpSp>
          <p:nvGrpSpPr>
            <p:cNvPr id="64" name="Group 63"/>
            <p:cNvGrpSpPr/>
            <p:nvPr/>
          </p:nvGrpSpPr>
          <p:grpSpPr>
            <a:xfrm>
              <a:off x="4238449" y="2544410"/>
              <a:ext cx="997254" cy="377686"/>
              <a:chOff x="4238449" y="2544410"/>
              <a:chExt cx="997254" cy="377686"/>
            </a:xfrm>
          </p:grpSpPr>
          <p:sp>
            <p:nvSpPr>
              <p:cNvPr id="87" name="Oval 86"/>
              <p:cNvSpPr/>
              <p:nvPr/>
            </p:nvSpPr>
            <p:spPr bwMode="auto">
              <a:xfrm>
                <a:off x="4238449" y="2830656"/>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238449" y="2544410"/>
                <a:ext cx="997254" cy="221611"/>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Cambridge</a:t>
                </a:r>
              </a:p>
            </p:txBody>
          </p:sp>
        </p:grpSp>
        <p:grpSp>
          <p:nvGrpSpPr>
            <p:cNvPr id="65" name="Group 64"/>
            <p:cNvGrpSpPr/>
            <p:nvPr/>
          </p:nvGrpSpPr>
          <p:grpSpPr>
            <a:xfrm>
              <a:off x="6537261" y="3864507"/>
              <a:ext cx="443224" cy="373893"/>
              <a:chOff x="6537261" y="3864507"/>
              <a:chExt cx="443224" cy="373893"/>
            </a:xfrm>
          </p:grpSpPr>
          <p:sp>
            <p:nvSpPr>
              <p:cNvPr id="85" name="Oval 84"/>
              <p:cNvSpPr/>
              <p:nvPr/>
            </p:nvSpPr>
            <p:spPr bwMode="auto">
              <a:xfrm>
                <a:off x="6537261" y="4146960"/>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p:cNvSpPr txBox="1"/>
              <p:nvPr/>
            </p:nvSpPr>
            <p:spPr>
              <a:xfrm>
                <a:off x="6537261" y="3864507"/>
                <a:ext cx="443224" cy="221611"/>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India</a:t>
                </a:r>
              </a:p>
            </p:txBody>
          </p:sp>
        </p:grpSp>
        <p:grpSp>
          <p:nvGrpSpPr>
            <p:cNvPr id="66" name="Group 65"/>
            <p:cNvGrpSpPr/>
            <p:nvPr/>
          </p:nvGrpSpPr>
          <p:grpSpPr>
            <a:xfrm>
              <a:off x="7438849" y="2989663"/>
              <a:ext cx="372496" cy="381541"/>
              <a:chOff x="7438849" y="2989663"/>
              <a:chExt cx="372496" cy="381541"/>
            </a:xfrm>
          </p:grpSpPr>
          <p:sp>
            <p:nvSpPr>
              <p:cNvPr id="83" name="Oval 82"/>
              <p:cNvSpPr/>
              <p:nvPr/>
            </p:nvSpPr>
            <p:spPr bwMode="auto">
              <a:xfrm>
                <a:off x="7438849" y="3279764"/>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438849" y="2989663"/>
                <a:ext cx="372496" cy="221612"/>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Asia</a:t>
                </a:r>
              </a:p>
            </p:txBody>
          </p:sp>
        </p:grpSp>
        <p:grpSp>
          <p:nvGrpSpPr>
            <p:cNvPr id="67" name="Group 66"/>
            <p:cNvGrpSpPr/>
            <p:nvPr/>
          </p:nvGrpSpPr>
          <p:grpSpPr>
            <a:xfrm>
              <a:off x="5269509" y="3084777"/>
              <a:ext cx="391356" cy="378737"/>
              <a:chOff x="5269509" y="3084777"/>
              <a:chExt cx="391356" cy="378737"/>
            </a:xfrm>
          </p:grpSpPr>
          <p:sp>
            <p:nvSpPr>
              <p:cNvPr id="81" name="Oval 80"/>
              <p:cNvSpPr/>
              <p:nvPr/>
            </p:nvSpPr>
            <p:spPr bwMode="auto">
              <a:xfrm>
                <a:off x="5269509" y="3372074"/>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5269509" y="3084777"/>
                <a:ext cx="391356" cy="221611"/>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ATLI</a:t>
                </a:r>
              </a:p>
            </p:txBody>
          </p:sp>
        </p:grpSp>
        <p:grpSp>
          <p:nvGrpSpPr>
            <p:cNvPr id="69" name="Group 68"/>
            <p:cNvGrpSpPr/>
            <p:nvPr/>
          </p:nvGrpSpPr>
          <p:grpSpPr>
            <a:xfrm>
              <a:off x="2179938" y="3207880"/>
              <a:ext cx="872301" cy="387483"/>
              <a:chOff x="2179938" y="3207880"/>
              <a:chExt cx="872301" cy="387483"/>
            </a:xfrm>
          </p:grpSpPr>
          <p:sp>
            <p:nvSpPr>
              <p:cNvPr id="79" name="Oval 78"/>
              <p:cNvSpPr/>
              <p:nvPr/>
            </p:nvSpPr>
            <p:spPr bwMode="auto">
              <a:xfrm>
                <a:off x="2179938" y="3207880"/>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p:cNvSpPr txBox="1"/>
              <p:nvPr/>
            </p:nvSpPr>
            <p:spPr>
              <a:xfrm>
                <a:off x="2179938" y="3373752"/>
                <a:ext cx="872301" cy="221611"/>
              </a:xfrm>
              <a:prstGeom prst="rect">
                <a:avLst/>
              </a:prstGeom>
              <a:noFill/>
              <a:effectLst/>
            </p:spPr>
            <p:txBody>
              <a:bodyPr wrap="none" lIns="0" tIns="0" rIns="0" bIns="0" rtlCol="0" anchor="t"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New York</a:t>
                </a:r>
              </a:p>
            </p:txBody>
          </p:sp>
        </p:grpSp>
        <p:sp>
          <p:nvSpPr>
            <p:cNvPr id="78" name="TextBox 77"/>
            <p:cNvSpPr txBox="1"/>
            <p:nvPr/>
          </p:nvSpPr>
          <p:spPr>
            <a:xfrm>
              <a:off x="2947767" y="5144258"/>
              <a:ext cx="455012" cy="221611"/>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600">
                  <a:gradFill>
                    <a:gsLst>
                      <a:gs pos="7500">
                        <a:schemeClr val="tx1"/>
                      </a:gs>
                      <a:gs pos="25000">
                        <a:schemeClr val="tx1"/>
                      </a:gs>
                    </a:gsLst>
                    <a:lin ang="5400000" scaled="1"/>
                  </a:gradFill>
                  <a:effectLst/>
                </a:defRPr>
              </a:lvl1pPr>
            </a:lstStyle>
            <a:p>
              <a:r>
                <a:rPr lang="en-US" sz="1067" dirty="0"/>
                <a:t>ATLB</a:t>
              </a:r>
            </a:p>
          </p:txBody>
        </p:sp>
        <p:grpSp>
          <p:nvGrpSpPr>
            <p:cNvPr id="71" name="Group 70"/>
            <p:cNvGrpSpPr/>
            <p:nvPr/>
          </p:nvGrpSpPr>
          <p:grpSpPr>
            <a:xfrm>
              <a:off x="854871" y="2960341"/>
              <a:ext cx="975532" cy="275293"/>
              <a:chOff x="854871" y="2960341"/>
              <a:chExt cx="975532" cy="275293"/>
            </a:xfrm>
          </p:grpSpPr>
          <p:sp>
            <p:nvSpPr>
              <p:cNvPr id="75" name="Oval 74"/>
              <p:cNvSpPr/>
              <p:nvPr/>
            </p:nvSpPr>
            <p:spPr bwMode="auto">
              <a:xfrm>
                <a:off x="854871" y="3144194"/>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1067"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946312" y="2960341"/>
                <a:ext cx="884091" cy="221612"/>
              </a:xfrm>
              <a:prstGeom prst="rect">
                <a:avLst/>
              </a:prstGeom>
              <a:noFill/>
              <a:effectLst/>
            </p:spPr>
            <p:txBody>
              <a:bodyPr wrap="none" lIns="0" tIns="0" rIns="0" bIns="0" rtlCol="0" anchor="b" anchorCtr="0">
                <a:spAutoFit/>
              </a:bodyPr>
              <a:lstStyle>
                <a:defPPr>
                  <a:defRPr lang="en-US"/>
                </a:defPPr>
                <a:lvl1pPr>
                  <a:lnSpc>
                    <a:spcPct val="90000"/>
                  </a:lnSpc>
                  <a:spcBef>
                    <a:spcPts val="600"/>
                  </a:spcBef>
                  <a:defRPr sz="1400">
                    <a:gradFill>
                      <a:gsLst>
                        <a:gs pos="7500">
                          <a:schemeClr val="tx1"/>
                        </a:gs>
                        <a:gs pos="25000">
                          <a:schemeClr val="tx1"/>
                        </a:gs>
                      </a:gsLst>
                      <a:lin ang="5400000" scaled="1"/>
                    </a:gradFill>
                    <a:effectLst/>
                  </a:defRPr>
                </a:lvl1pPr>
              </a:lstStyle>
              <a:p>
                <a:r>
                  <a:rPr lang="en-US" sz="1067" dirty="0"/>
                  <a:t>Redmond</a:t>
                </a:r>
              </a:p>
            </p:txBody>
          </p:sp>
        </p:grpSp>
        <p:sp>
          <p:nvSpPr>
            <p:cNvPr id="73" name="TextBox 72"/>
            <p:cNvSpPr txBox="1"/>
            <p:nvPr/>
          </p:nvSpPr>
          <p:spPr>
            <a:xfrm>
              <a:off x="655591" y="3509505"/>
              <a:ext cx="1181144" cy="221611"/>
            </a:xfrm>
            <a:prstGeom prst="rect">
              <a:avLst/>
            </a:prstGeom>
            <a:noFill/>
            <a:effectLst/>
          </p:spPr>
          <p:txBody>
            <a:bodyPr wrap="none" lIns="0" tIns="0" rIns="0" bIns="0" rtlCol="0" anchor="t" anchorCtr="0">
              <a:spAutoFit/>
            </a:bodyPr>
            <a:lstStyle>
              <a:defPPr>
                <a:defRPr lang="en-US"/>
              </a:defPPr>
              <a:lvl1pPr>
                <a:lnSpc>
                  <a:spcPct val="90000"/>
                </a:lnSpc>
                <a:spcBef>
                  <a:spcPts val="600"/>
                </a:spcBef>
                <a:defRPr sz="1122">
                  <a:gradFill>
                    <a:gsLst>
                      <a:gs pos="7500">
                        <a:schemeClr val="tx1"/>
                      </a:gs>
                      <a:gs pos="25000">
                        <a:schemeClr val="tx1"/>
                      </a:gs>
                    </a:gsLst>
                    <a:lin ang="5400000" scaled="1"/>
                  </a:gradFill>
                  <a:effectLst/>
                </a:defRPr>
              </a:lvl1pPr>
            </a:lstStyle>
            <a:p>
              <a:r>
                <a:rPr lang="en-US" sz="1067" dirty="0"/>
                <a:t>Silicon Valley</a:t>
              </a:r>
            </a:p>
          </p:txBody>
        </p:sp>
      </p:grpSp>
      <p:sp>
        <p:nvSpPr>
          <p:cNvPr id="95" name="Text Placeholder 3"/>
          <p:cNvSpPr txBox="1">
            <a:spLocks/>
          </p:cNvSpPr>
          <p:nvPr/>
        </p:nvSpPr>
        <p:spPr>
          <a:xfrm>
            <a:off x="1636235" y="5010384"/>
            <a:ext cx="5235566" cy="1463019"/>
          </a:xfrm>
          <a:prstGeom prst="rect">
            <a:avLst/>
          </a:prstGeom>
          <a:solidFill>
            <a:srgbClr val="D2D2D2">
              <a:alpha val="30000"/>
            </a:srgbClr>
          </a:solidFill>
        </p:spPr>
        <p:txBody>
          <a:bodyPr vert="horz" wrap="square" lIns="195069" tIns="121918" rIns="195069" bIns="121918"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4" dirty="0"/>
              <a:t>900 </a:t>
            </a:r>
            <a:r>
              <a:rPr lang="en-US" sz="3734" dirty="0"/>
              <a:t>PhD researchers </a:t>
            </a:r>
          </a:p>
          <a:p>
            <a:pPr lvl="1"/>
            <a:r>
              <a:rPr lang="en-US" sz="1600" dirty="0"/>
              <a:t>Only 1% of entire Microsoft’s employee base, but by far the largest Computer Science research organization in the world</a:t>
            </a:r>
          </a:p>
        </p:txBody>
      </p:sp>
      <p:sp>
        <p:nvSpPr>
          <p:cNvPr id="97" name="Rectangle 96"/>
          <p:cNvSpPr/>
          <p:nvPr/>
        </p:nvSpPr>
        <p:spPr bwMode="auto">
          <a:xfrm>
            <a:off x="173215" y="5000591"/>
            <a:ext cx="1463019" cy="1463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6" tIns="195069" rIns="243836" bIns="195069" numCol="1" spcCol="0" rtlCol="0" fromWordArt="0" anchor="t" anchorCtr="0" forceAA="0" compatLnSpc="1">
            <a:prstTxWarp prst="textNoShape">
              <a:avLst/>
            </a:prstTxWarp>
            <a:noAutofit/>
          </a:bodyPr>
          <a:lstStyle/>
          <a:p>
            <a:pPr algn="ctr" defTabSz="124334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740"/>
          <p:cNvGrpSpPr>
            <a:grpSpLocks noChangeAspect="1"/>
          </p:cNvGrpSpPr>
          <p:nvPr/>
        </p:nvGrpSpPr>
        <p:grpSpPr bwMode="auto">
          <a:xfrm>
            <a:off x="438951" y="5332565"/>
            <a:ext cx="931547" cy="799071"/>
            <a:chOff x="7349" y="-2816"/>
            <a:chExt cx="661" cy="567"/>
          </a:xfrm>
          <a:solidFill>
            <a:srgbClr val="FFFFFF"/>
          </a:solidFill>
        </p:grpSpPr>
        <p:sp>
          <p:nvSpPr>
            <p:cNvPr id="99"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sp>
          <p:nvSpPr>
            <p:cNvPr id="10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sp>
          <p:nvSpPr>
            <p:cNvPr id="10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sp>
          <p:nvSpPr>
            <p:cNvPr id="10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sp>
          <p:nvSpPr>
            <p:cNvPr id="10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sp>
          <p:nvSpPr>
            <p:cNvPr id="10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8" tIns="60960" rIns="121918" bIns="60960" numCol="1" anchor="t" anchorCtr="0" compatLnSpc="1">
              <a:prstTxWarp prst="textNoShape">
                <a:avLst/>
              </a:prstTxWarp>
            </a:bodyPr>
            <a:lstStyle/>
            <a:p>
              <a:pPr defTabSz="1219195"/>
              <a:endParaRPr lang="en-US" sz="2400" dirty="0">
                <a:solidFill>
                  <a:srgbClr val="FFFFFF"/>
                </a:solidFill>
              </a:endParaRPr>
            </a:p>
          </p:txBody>
        </p:sp>
      </p:grpSp>
      <p:sp>
        <p:nvSpPr>
          <p:cNvPr id="2" name="Oval 1"/>
          <p:cNvSpPr/>
          <p:nvPr/>
        </p:nvSpPr>
        <p:spPr bwMode="auto">
          <a:xfrm>
            <a:off x="2352306" y="3857534"/>
            <a:ext cx="71013" cy="748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p:cNvSpPr/>
          <p:nvPr/>
        </p:nvSpPr>
        <p:spPr bwMode="auto">
          <a:xfrm>
            <a:off x="3455929" y="2340199"/>
            <a:ext cx="67458" cy="448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1054815" y="2565394"/>
            <a:ext cx="63419" cy="448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5834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800" fill="hold"/>
                                        <p:tgtEl>
                                          <p:spTgt spid="95"/>
                                        </p:tgtEl>
                                        <p:attrNameLst>
                                          <p:attrName>ppt_x</p:attrName>
                                        </p:attrNameLst>
                                      </p:cBhvr>
                                      <p:tavLst>
                                        <p:tav tm="0">
                                          <p:val>
                                            <p:strVal val="0-#ppt_w/2"/>
                                          </p:val>
                                        </p:tav>
                                        <p:tav tm="100000">
                                          <p:val>
                                            <p:strVal val="#ppt_x"/>
                                          </p:val>
                                        </p:tav>
                                      </p:tavLst>
                                    </p:anim>
                                    <p:anim calcmode="lin" valueType="num">
                                      <p:cBhvr additive="base">
                                        <p:cTn id="8" dur="8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8687" y="1548056"/>
            <a:ext cx="2073219" cy="440130"/>
            <a:chOff x="260516" y="1066800"/>
            <a:chExt cx="2073219" cy="440130"/>
          </a:xfrm>
        </p:grpSpPr>
        <p:sp>
          <p:nvSpPr>
            <p:cNvPr id="3" name="Rectangle 2"/>
            <p:cNvSpPr/>
            <p:nvPr/>
          </p:nvSpPr>
          <p:spPr bwMode="auto">
            <a:xfrm>
              <a:off x="1139360" y="10668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4" name="Rectangle 3"/>
            <p:cNvSpPr/>
            <p:nvPr/>
          </p:nvSpPr>
          <p:spPr bwMode="auto">
            <a:xfrm>
              <a:off x="260516" y="1066800"/>
              <a:ext cx="878844"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5" name="Rectangle 4"/>
            <p:cNvSpPr/>
            <p:nvPr/>
          </p:nvSpPr>
          <p:spPr bwMode="auto">
            <a:xfrm>
              <a:off x="2040316" y="10668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grpSp>
      <p:grpSp>
        <p:nvGrpSpPr>
          <p:cNvPr id="6" name="Group 5"/>
          <p:cNvGrpSpPr/>
          <p:nvPr/>
        </p:nvGrpSpPr>
        <p:grpSpPr>
          <a:xfrm>
            <a:off x="6147655" y="1548056"/>
            <a:ext cx="3840231" cy="440130"/>
            <a:chOff x="4621692" y="1066800"/>
            <a:chExt cx="3840231" cy="440130"/>
          </a:xfrm>
        </p:grpSpPr>
        <p:sp>
          <p:nvSpPr>
            <p:cNvPr id="7" name="Rectangle 6"/>
            <p:cNvSpPr/>
            <p:nvPr/>
          </p:nvSpPr>
          <p:spPr bwMode="auto">
            <a:xfrm>
              <a:off x="5496179" y="10668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8" name="Rectangle 7"/>
            <p:cNvSpPr/>
            <p:nvPr/>
          </p:nvSpPr>
          <p:spPr bwMode="auto">
            <a:xfrm>
              <a:off x="4621692" y="1066800"/>
              <a:ext cx="878844"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9" name="Rectangle 8"/>
            <p:cNvSpPr/>
            <p:nvPr/>
          </p:nvSpPr>
          <p:spPr bwMode="auto">
            <a:xfrm>
              <a:off x="7929347" y="10668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0" name="Rectangle 9"/>
            <p:cNvSpPr/>
            <p:nvPr/>
          </p:nvSpPr>
          <p:spPr bwMode="auto">
            <a:xfrm>
              <a:off x="7344455" y="1066800"/>
              <a:ext cx="589249"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1" name="Rectangle 10"/>
            <p:cNvSpPr/>
            <p:nvPr/>
          </p:nvSpPr>
          <p:spPr bwMode="auto">
            <a:xfrm>
              <a:off x="6392777" y="1066800"/>
              <a:ext cx="956035"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1,i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2" name="Rectangle 11"/>
            <p:cNvSpPr/>
            <p:nvPr/>
          </p:nvSpPr>
          <p:spPr bwMode="auto">
            <a:xfrm>
              <a:off x="8218407" y="10668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13" name="Group 12"/>
          <p:cNvGrpSpPr/>
          <p:nvPr/>
        </p:nvGrpSpPr>
        <p:grpSpPr>
          <a:xfrm>
            <a:off x="1802317" y="2578736"/>
            <a:ext cx="3095932" cy="440130"/>
            <a:chOff x="222526" y="2038350"/>
            <a:chExt cx="3095932" cy="440130"/>
          </a:xfrm>
        </p:grpSpPr>
        <p:sp>
          <p:nvSpPr>
            <p:cNvPr id="14" name="Rectangle 13"/>
            <p:cNvSpPr/>
            <p:nvPr/>
          </p:nvSpPr>
          <p:spPr bwMode="auto">
            <a:xfrm>
              <a:off x="2126411" y="203835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15" name="Rectangle 14"/>
            <p:cNvSpPr/>
            <p:nvPr/>
          </p:nvSpPr>
          <p:spPr bwMode="auto">
            <a:xfrm>
              <a:off x="222526" y="2038350"/>
              <a:ext cx="43942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6" name="Rectangle 15"/>
            <p:cNvSpPr/>
            <p:nvPr/>
          </p:nvSpPr>
          <p:spPr bwMode="auto">
            <a:xfrm>
              <a:off x="3025039" y="203835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7" name="Rectangle 16"/>
            <p:cNvSpPr/>
            <p:nvPr/>
          </p:nvSpPr>
          <p:spPr bwMode="auto">
            <a:xfrm>
              <a:off x="659621" y="2038350"/>
              <a:ext cx="790833"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Light" panose="020F0302020204030204"/>
                </a:rPr>
                <a:t>⊥</a:t>
              </a: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18" name="Rectangle 17"/>
            <p:cNvSpPr/>
            <p:nvPr/>
          </p:nvSpPr>
          <p:spPr bwMode="auto">
            <a:xfrm>
              <a:off x="1448127" y="2038350"/>
              <a:ext cx="43942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19" name="Rectangle 18"/>
            <p:cNvSpPr/>
            <p:nvPr/>
          </p:nvSpPr>
          <p:spPr bwMode="auto">
            <a:xfrm>
              <a:off x="1885222" y="203835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20" name="Group 19"/>
          <p:cNvGrpSpPr/>
          <p:nvPr/>
        </p:nvGrpSpPr>
        <p:grpSpPr>
          <a:xfrm>
            <a:off x="6147655" y="2578736"/>
            <a:ext cx="3840231" cy="440130"/>
            <a:chOff x="4583702" y="2038350"/>
            <a:chExt cx="3840231" cy="440130"/>
          </a:xfrm>
        </p:grpSpPr>
        <p:sp>
          <p:nvSpPr>
            <p:cNvPr id="21" name="Rectangle 20"/>
            <p:cNvSpPr/>
            <p:nvPr/>
          </p:nvSpPr>
          <p:spPr bwMode="auto">
            <a:xfrm>
              <a:off x="5458189" y="203835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22" name="Rectangle 21"/>
            <p:cNvSpPr/>
            <p:nvPr/>
          </p:nvSpPr>
          <p:spPr bwMode="auto">
            <a:xfrm>
              <a:off x="4583702" y="2038350"/>
              <a:ext cx="878844"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23" name="Rectangle 22"/>
            <p:cNvSpPr/>
            <p:nvPr/>
          </p:nvSpPr>
          <p:spPr bwMode="auto">
            <a:xfrm>
              <a:off x="7891357" y="203835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24" name="Rectangle 23"/>
            <p:cNvSpPr/>
            <p:nvPr/>
          </p:nvSpPr>
          <p:spPr bwMode="auto">
            <a:xfrm>
              <a:off x="7306465" y="2038350"/>
              <a:ext cx="589249"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25" name="Rectangle 24"/>
            <p:cNvSpPr/>
            <p:nvPr/>
          </p:nvSpPr>
          <p:spPr bwMode="auto">
            <a:xfrm>
              <a:off x="6354787" y="2038350"/>
              <a:ext cx="956035"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1,i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26" name="Rectangle 25"/>
            <p:cNvSpPr/>
            <p:nvPr/>
          </p:nvSpPr>
          <p:spPr bwMode="auto">
            <a:xfrm>
              <a:off x="8180417" y="203835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27" name="Group 26"/>
          <p:cNvGrpSpPr/>
          <p:nvPr/>
        </p:nvGrpSpPr>
        <p:grpSpPr>
          <a:xfrm>
            <a:off x="1784160" y="3655061"/>
            <a:ext cx="3095932" cy="440130"/>
            <a:chOff x="241576" y="2971800"/>
            <a:chExt cx="3095932" cy="440130"/>
          </a:xfrm>
        </p:grpSpPr>
        <p:sp>
          <p:nvSpPr>
            <p:cNvPr id="28" name="Rectangle 27"/>
            <p:cNvSpPr/>
            <p:nvPr/>
          </p:nvSpPr>
          <p:spPr bwMode="auto">
            <a:xfrm>
              <a:off x="2145461" y="29718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29" name="Rectangle 28"/>
            <p:cNvSpPr/>
            <p:nvPr/>
          </p:nvSpPr>
          <p:spPr bwMode="auto">
            <a:xfrm>
              <a:off x="241576" y="2971800"/>
              <a:ext cx="43942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30" name="Rectangle 29"/>
            <p:cNvSpPr/>
            <p:nvPr/>
          </p:nvSpPr>
          <p:spPr bwMode="auto">
            <a:xfrm>
              <a:off x="3044089" y="29718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31" name="Rectangle 30"/>
            <p:cNvSpPr/>
            <p:nvPr/>
          </p:nvSpPr>
          <p:spPr bwMode="auto">
            <a:xfrm>
              <a:off x="678671" y="2971800"/>
              <a:ext cx="790833"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Light" panose="020F0302020204030204"/>
                </a:rPr>
                <a:t>⊥</a:t>
              </a: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32" name="Rectangle 31"/>
            <p:cNvSpPr/>
            <p:nvPr/>
          </p:nvSpPr>
          <p:spPr bwMode="auto">
            <a:xfrm>
              <a:off x="1467177" y="2971800"/>
              <a:ext cx="43942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33" name="Rectangle 32"/>
            <p:cNvSpPr/>
            <p:nvPr/>
          </p:nvSpPr>
          <p:spPr bwMode="auto">
            <a:xfrm>
              <a:off x="1904272" y="29718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34" name="Group 33"/>
          <p:cNvGrpSpPr/>
          <p:nvPr/>
        </p:nvGrpSpPr>
        <p:grpSpPr>
          <a:xfrm>
            <a:off x="6161098" y="3655061"/>
            <a:ext cx="3840231" cy="440130"/>
            <a:chOff x="4602752" y="2971800"/>
            <a:chExt cx="3840231" cy="440130"/>
          </a:xfrm>
        </p:grpSpPr>
        <p:sp>
          <p:nvSpPr>
            <p:cNvPr id="35" name="Rectangle 34"/>
            <p:cNvSpPr/>
            <p:nvPr/>
          </p:nvSpPr>
          <p:spPr bwMode="auto">
            <a:xfrm>
              <a:off x="5477239" y="29718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36" name="Rectangle 35"/>
            <p:cNvSpPr/>
            <p:nvPr/>
          </p:nvSpPr>
          <p:spPr bwMode="auto">
            <a:xfrm>
              <a:off x="4602752" y="2971800"/>
              <a:ext cx="878844"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37" name="Rectangle 36"/>
            <p:cNvSpPr/>
            <p:nvPr/>
          </p:nvSpPr>
          <p:spPr bwMode="auto">
            <a:xfrm>
              <a:off x="7910407" y="29718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38" name="Rectangle 37"/>
            <p:cNvSpPr/>
            <p:nvPr/>
          </p:nvSpPr>
          <p:spPr bwMode="auto">
            <a:xfrm>
              <a:off x="7325515" y="2971800"/>
              <a:ext cx="589249"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39" name="Rectangle 38"/>
            <p:cNvSpPr/>
            <p:nvPr/>
          </p:nvSpPr>
          <p:spPr bwMode="auto">
            <a:xfrm>
              <a:off x="6373837" y="2971800"/>
              <a:ext cx="956035"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40" name="Rectangle 39"/>
            <p:cNvSpPr/>
            <p:nvPr/>
          </p:nvSpPr>
          <p:spPr bwMode="auto">
            <a:xfrm>
              <a:off x="8199467" y="29718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sp>
        <p:nvSpPr>
          <p:cNvPr id="41" name="Oval 40"/>
          <p:cNvSpPr/>
          <p:nvPr/>
        </p:nvSpPr>
        <p:spPr bwMode="auto">
          <a:xfrm>
            <a:off x="5768395" y="4615106"/>
            <a:ext cx="185140" cy="190500"/>
          </a:xfrm>
          <a:prstGeom prst="ellipse">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w="9525" cap="flat" cmpd="sng" algn="ctr">
            <a:solidFill>
              <a:srgbClr val="A8B97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cxnSp>
        <p:nvCxnSpPr>
          <p:cNvPr id="42" name="Elbow Connector 41"/>
          <p:cNvCxnSpPr>
            <a:stCxn id="32" idx="2"/>
            <a:endCxn id="41" idx="2"/>
          </p:cNvCxnSpPr>
          <p:nvPr/>
        </p:nvCxnSpPr>
        <p:spPr>
          <a:xfrm rot="16200000" flipH="1">
            <a:off x="4191352" y="3133312"/>
            <a:ext cx="615165" cy="2538923"/>
          </a:xfrm>
          <a:prstGeom prst="bentConnector2">
            <a:avLst/>
          </a:prstGeom>
          <a:noFill/>
          <a:ln w="12700" cap="flat" cmpd="sng" algn="ctr">
            <a:solidFill>
              <a:sysClr val="windowText" lastClr="000000"/>
            </a:solidFill>
            <a:prstDash val="solid"/>
            <a:tailEnd type="arrow"/>
          </a:ln>
          <a:effectLst/>
        </p:spPr>
      </p:cxnSp>
      <p:cxnSp>
        <p:nvCxnSpPr>
          <p:cNvPr id="43" name="Elbow Connector 42"/>
          <p:cNvCxnSpPr>
            <a:stCxn id="39" idx="2"/>
            <a:endCxn id="41" idx="6"/>
          </p:cNvCxnSpPr>
          <p:nvPr/>
        </p:nvCxnSpPr>
        <p:spPr>
          <a:xfrm rot="5400000">
            <a:off x="6874287" y="3174442"/>
            <a:ext cx="615165" cy="2456665"/>
          </a:xfrm>
          <a:prstGeom prst="bentConnector2">
            <a:avLst/>
          </a:prstGeom>
          <a:noFill/>
          <a:ln w="12700" cap="flat" cmpd="sng" algn="ctr">
            <a:solidFill>
              <a:sysClr val="windowText" lastClr="000000"/>
            </a:solidFill>
            <a:prstDash val="solid"/>
            <a:tailEnd type="arrow"/>
          </a:ln>
          <a:effectLst/>
        </p:spPr>
      </p:cxnSp>
      <p:grpSp>
        <p:nvGrpSpPr>
          <p:cNvPr id="44" name="Group 43"/>
          <p:cNvGrpSpPr/>
          <p:nvPr/>
        </p:nvGrpSpPr>
        <p:grpSpPr>
          <a:xfrm>
            <a:off x="4397403" y="6247039"/>
            <a:ext cx="3339796" cy="440130"/>
            <a:chOff x="3007111" y="5334000"/>
            <a:chExt cx="3339796" cy="440130"/>
          </a:xfrm>
        </p:grpSpPr>
        <p:sp>
          <p:nvSpPr>
            <p:cNvPr id="45" name="Rectangle 44"/>
            <p:cNvSpPr/>
            <p:nvPr/>
          </p:nvSpPr>
          <p:spPr bwMode="auto">
            <a:xfrm>
              <a:off x="3382615" y="53340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46" name="Rectangle 45"/>
            <p:cNvSpPr/>
            <p:nvPr/>
          </p:nvSpPr>
          <p:spPr bwMode="auto">
            <a:xfrm>
              <a:off x="3007111" y="5334000"/>
              <a:ext cx="378408"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47" name="Rectangle 46"/>
            <p:cNvSpPr/>
            <p:nvPr/>
          </p:nvSpPr>
          <p:spPr bwMode="auto">
            <a:xfrm>
              <a:off x="5812876" y="53340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48" name="Rectangle 47"/>
            <p:cNvSpPr/>
            <p:nvPr/>
          </p:nvSpPr>
          <p:spPr bwMode="auto">
            <a:xfrm>
              <a:off x="4876573" y="5334000"/>
              <a:ext cx="939208"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49" name="Rectangle 48"/>
            <p:cNvSpPr/>
            <p:nvPr/>
          </p:nvSpPr>
          <p:spPr bwMode="auto">
            <a:xfrm>
              <a:off x="4280665" y="5334000"/>
              <a:ext cx="35820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50" name="Rectangle 49"/>
            <p:cNvSpPr/>
            <p:nvPr/>
          </p:nvSpPr>
          <p:spPr bwMode="auto">
            <a:xfrm>
              <a:off x="6103391" y="53340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sp>
          <p:nvSpPr>
            <p:cNvPr id="51" name="Rectangle 50"/>
            <p:cNvSpPr/>
            <p:nvPr/>
          </p:nvSpPr>
          <p:spPr bwMode="auto">
            <a:xfrm>
              <a:off x="4635962" y="53340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cxnSp>
        <p:nvCxnSpPr>
          <p:cNvPr id="52" name="Straight Arrow Connector 51"/>
          <p:cNvCxnSpPr>
            <a:stCxn id="41" idx="4"/>
            <a:endCxn id="49" idx="0"/>
          </p:cNvCxnSpPr>
          <p:nvPr/>
        </p:nvCxnSpPr>
        <p:spPr>
          <a:xfrm flipH="1">
            <a:off x="5850059" y="4805607"/>
            <a:ext cx="10907" cy="1441433"/>
          </a:xfrm>
          <a:prstGeom prst="straightConnector1">
            <a:avLst/>
          </a:prstGeom>
          <a:noFill/>
          <a:ln w="12700" cap="flat" cmpd="sng" algn="ctr">
            <a:solidFill>
              <a:sysClr val="windowText" lastClr="000000"/>
            </a:solidFill>
            <a:prstDash val="solid"/>
            <a:tailEnd type="arrow"/>
          </a:ln>
          <a:effectLst/>
        </p:spPr>
      </p:cxnSp>
      <p:sp>
        <p:nvSpPr>
          <p:cNvPr id="53" name="TextBox 52"/>
          <p:cNvSpPr txBox="1"/>
          <p:nvPr/>
        </p:nvSpPr>
        <p:spPr>
          <a:xfrm>
            <a:off x="5539795" y="4321974"/>
            <a:ext cx="548548" cy="369332"/>
          </a:xfrm>
          <a:prstGeom prst="rect">
            <a:avLst/>
          </a:prstGeom>
          <a:noFill/>
        </p:spPr>
        <p:txBody>
          <a:bodyPr wrap="none" rtlCol="0">
            <a:spAutoFit/>
          </a:bodyPr>
          <a:lstStyle/>
          <a:p>
            <a:r>
              <a:rPr lang="en-US" dirty="0">
                <a:solidFill>
                  <a:prstClr val="black"/>
                </a:solidFill>
                <a:effectLst>
                  <a:outerShdw blurRad="38100" dist="38100" dir="2700000" algn="tl">
                    <a:srgbClr val="000000">
                      <a:alpha val="43137"/>
                    </a:srgbClr>
                  </a:outerShdw>
                </a:effectLst>
                <a:latin typeface="Calibri Light" panose="020F0302020204030204"/>
              </a:rPr>
              <a:t>Join</a:t>
            </a:r>
          </a:p>
        </p:txBody>
      </p:sp>
      <p:sp>
        <p:nvSpPr>
          <p:cNvPr id="54" name="Down Arrow 53"/>
          <p:cNvSpPr/>
          <p:nvPr/>
        </p:nvSpPr>
        <p:spPr bwMode="auto">
          <a:xfrm>
            <a:off x="2167161" y="1090856"/>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55" name="Down Arrow 54"/>
          <p:cNvSpPr/>
          <p:nvPr/>
        </p:nvSpPr>
        <p:spPr bwMode="auto">
          <a:xfrm>
            <a:off x="6505455" y="1090856"/>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56" name="Down Arrow 55"/>
          <p:cNvSpPr/>
          <p:nvPr/>
        </p:nvSpPr>
        <p:spPr bwMode="auto">
          <a:xfrm>
            <a:off x="3247630" y="2115352"/>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57" name="Down Arrow 56"/>
          <p:cNvSpPr/>
          <p:nvPr/>
        </p:nvSpPr>
        <p:spPr bwMode="auto">
          <a:xfrm>
            <a:off x="8263888" y="2121536"/>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58" name="Down Arrow 57"/>
          <p:cNvSpPr/>
          <p:nvPr/>
        </p:nvSpPr>
        <p:spPr bwMode="auto">
          <a:xfrm>
            <a:off x="4614356" y="3197861"/>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sp>
        <p:nvSpPr>
          <p:cNvPr id="59" name="Down Arrow 58"/>
          <p:cNvSpPr/>
          <p:nvPr/>
        </p:nvSpPr>
        <p:spPr bwMode="auto">
          <a:xfrm>
            <a:off x="9613834" y="3197861"/>
            <a:ext cx="265737" cy="457200"/>
          </a:xfrm>
          <a:prstGeom prst="downArrow">
            <a:avLst/>
          </a:prstGeom>
          <a:gradFill rotWithShape="1">
            <a:gsLst>
              <a:gs pos="0">
                <a:srgbClr val="657689">
                  <a:tint val="97000"/>
                  <a:satMod val="100000"/>
                  <a:lumMod val="102000"/>
                </a:srgbClr>
              </a:gs>
              <a:gs pos="50000">
                <a:srgbClr val="657689">
                  <a:shade val="100000"/>
                  <a:satMod val="100000"/>
                  <a:lumMod val="100000"/>
                </a:srgbClr>
              </a:gs>
              <a:gs pos="100000">
                <a:srgbClr val="657689">
                  <a:shade val="80000"/>
                  <a:satMod val="100000"/>
                  <a:lumMod val="99000"/>
                </a:srgbClr>
              </a:gs>
            </a:gsLst>
            <a:lin ang="2700000" scaled="0"/>
          </a:gradFill>
          <a:ln w="9525" cap="flat" cmpd="sng" algn="ctr">
            <a:solidFill>
              <a:srgbClr val="657689"/>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cxnSp>
        <p:nvCxnSpPr>
          <p:cNvPr id="60" name="Straight Arrow Connector 59"/>
          <p:cNvCxnSpPr/>
          <p:nvPr/>
        </p:nvCxnSpPr>
        <p:spPr>
          <a:xfrm flipH="1">
            <a:off x="2003872" y="1988186"/>
            <a:ext cx="284237" cy="590550"/>
          </a:xfrm>
          <a:prstGeom prst="straightConnector1">
            <a:avLst/>
          </a:prstGeom>
          <a:noFill/>
          <a:ln w="9525" cap="flat" cmpd="sng" algn="ctr">
            <a:solidFill>
              <a:sysClr val="windowText" lastClr="000000"/>
            </a:solidFill>
            <a:prstDash val="solid"/>
            <a:tailEnd type="arrow"/>
          </a:ln>
          <a:effectLst/>
        </p:spPr>
      </p:cxnSp>
      <p:cxnSp>
        <p:nvCxnSpPr>
          <p:cNvPr id="61" name="Straight Arrow Connector 60"/>
          <p:cNvCxnSpPr>
            <a:stCxn id="4" idx="2"/>
            <a:endCxn id="18" idx="0"/>
          </p:cNvCxnSpPr>
          <p:nvPr/>
        </p:nvCxnSpPr>
        <p:spPr>
          <a:xfrm>
            <a:off x="2288109" y="1988186"/>
            <a:ext cx="959521" cy="590550"/>
          </a:xfrm>
          <a:prstGeom prst="straightConnector1">
            <a:avLst/>
          </a:prstGeom>
          <a:noFill/>
          <a:ln w="9525" cap="flat" cmpd="sng" algn="ctr">
            <a:solidFill>
              <a:sysClr val="windowText" lastClr="000000"/>
            </a:solidFill>
            <a:prstDash val="solid"/>
            <a:tailEnd type="arrow"/>
          </a:ln>
          <a:effectLst/>
        </p:spPr>
      </p:cxnSp>
      <p:sp>
        <p:nvSpPr>
          <p:cNvPr id="62" name="TextBox 61"/>
          <p:cNvSpPr txBox="1"/>
          <p:nvPr/>
        </p:nvSpPr>
        <p:spPr>
          <a:xfrm>
            <a:off x="6108555" y="5034207"/>
            <a:ext cx="2859058" cy="646331"/>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Can be empty segments! (Disjunction)</a:t>
            </a:r>
          </a:p>
        </p:txBody>
      </p:sp>
      <p:cxnSp>
        <p:nvCxnSpPr>
          <p:cNvPr id="63" name="Straight Arrow Connector 62"/>
          <p:cNvCxnSpPr>
            <a:stCxn id="62" idx="2"/>
            <a:endCxn id="51" idx="0"/>
          </p:cNvCxnSpPr>
          <p:nvPr/>
        </p:nvCxnSpPr>
        <p:spPr>
          <a:xfrm flipH="1">
            <a:off x="6148012" y="5680537"/>
            <a:ext cx="1390072" cy="566502"/>
          </a:xfrm>
          <a:prstGeom prst="straightConnector1">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28575" cap="flat" cmpd="sng" algn="ctr">
            <a:solidFill>
              <a:srgbClr val="9B9256"/>
            </a:solidFill>
            <a:prstDash val="solid"/>
            <a:tailEnd type="arrow"/>
          </a:ln>
          <a:effectLst/>
        </p:spPr>
      </p:cxnSp>
      <p:cxnSp>
        <p:nvCxnSpPr>
          <p:cNvPr id="64" name="Straight Arrow Connector 63"/>
          <p:cNvCxnSpPr>
            <a:stCxn id="62" idx="2"/>
            <a:endCxn id="50" idx="0"/>
          </p:cNvCxnSpPr>
          <p:nvPr/>
        </p:nvCxnSpPr>
        <p:spPr>
          <a:xfrm>
            <a:off x="7538085" y="5680537"/>
            <a:ext cx="77357" cy="566502"/>
          </a:xfrm>
          <a:prstGeom prst="straightConnector1">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28575" cap="flat" cmpd="sng" algn="ctr">
            <a:solidFill>
              <a:srgbClr val="9B9256"/>
            </a:solidFill>
            <a:prstDash val="solid"/>
            <a:tailEnd type="arrow"/>
          </a:ln>
          <a:effectLst/>
        </p:spPr>
      </p:cxnSp>
      <p:sp>
        <p:nvSpPr>
          <p:cNvPr id="65" name="Title 64"/>
          <p:cNvSpPr>
            <a:spLocks noGrp="1"/>
          </p:cNvSpPr>
          <p:nvPr>
            <p:ph type="title"/>
          </p:nvPr>
        </p:nvSpPr>
        <p:spPr/>
        <p:txBody>
          <a:bodyPr/>
          <a:lstStyle/>
          <a:p>
            <a:r>
              <a:rPr lang="en-US" dirty="0" smtClean="0"/>
              <a:t>Segment unification</a:t>
            </a:r>
            <a:endParaRPr lang="en-US" dirty="0"/>
          </a:p>
        </p:txBody>
      </p:sp>
      <p:sp>
        <p:nvSpPr>
          <p:cNvPr id="66" name="Text Placeholder 65"/>
          <p:cNvSpPr>
            <a:spLocks noGrp="1"/>
          </p:cNvSpPr>
          <p:nvPr>
            <p:ph type="body" sz="quarter" idx="10"/>
          </p:nvPr>
        </p:nvSpPr>
        <p:spPr>
          <a:xfrm>
            <a:off x="4492051" y="6856109"/>
            <a:ext cx="3314700" cy="402674"/>
          </a:xfrm>
        </p:spPr>
        <p:txBody>
          <a:bodyPr/>
          <a:lstStyle/>
          <a:p>
            <a:endParaRPr lang="en-US"/>
          </a:p>
        </p:txBody>
      </p:sp>
    </p:spTree>
    <p:extLst>
      <p:ext uri="{BB962C8B-B14F-4D97-AF65-F5344CB8AC3E}">
        <p14:creationId xmlns:p14="http://schemas.microsoft.com/office/powerpoint/2010/main" val="43167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150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150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1500"/>
                                  </p:stCondLst>
                                  <p:childTnLst>
                                    <p:set>
                                      <p:cBhvr>
                                        <p:cTn id="4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3" grpId="0"/>
      <p:bldP spid="56" grpId="0" animBg="1"/>
      <p:bldP spid="57" grpId="0" animBg="1"/>
      <p:bldP spid="58" grpId="0" animBg="1"/>
      <p:bldP spid="59" grpId="0" animBg="1"/>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159792" y="557124"/>
            <a:ext cx="3578431" cy="646331"/>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Consolas"/>
              </a:rPr>
              <a:t>Contract</a:t>
            </a:r>
            <a:r>
              <a:rPr kumimoji="0" lang="en-US" sz="1800" b="0" i="0" u="none" strike="noStrike" kern="0" cap="none" spc="0" normalizeH="0" baseline="0" noProof="0" dirty="0">
                <a:ln>
                  <a:noFill/>
                </a:ln>
                <a:solidFill>
                  <a:prstClr val="black"/>
                </a:solidFill>
                <a:effectLst/>
                <a:uLnTx/>
                <a:uFillTx/>
                <a:latin typeface="Consolas"/>
              </a:rPr>
              <a:t>.Requires(N &gt; </a:t>
            </a:r>
            <a:r>
              <a:rPr kumimoji="0" lang="en-US" sz="1800" b="0" i="0" u="none" strike="noStrike" kern="0" cap="none" spc="0" normalizeH="0" baseline="0" noProof="0" dirty="0">
                <a:ln>
                  <a:noFill/>
                </a:ln>
                <a:solidFill>
                  <a:srgbClr val="A52A2A"/>
                </a:solidFill>
                <a:effectLst/>
                <a:uLnTx/>
                <a:uFillTx/>
                <a:latin typeface="Consolas"/>
              </a:rPr>
              <a:t>0</a:t>
            </a:r>
            <a:r>
              <a:rPr kumimoji="0" lang="en-US" sz="1800" b="0" i="0" u="none" strike="noStrike" kern="0" cap="none" spc="0" normalizeH="0" baseline="0" noProof="0" dirty="0">
                <a:ln>
                  <a:noFill/>
                </a:ln>
                <a:solidFill>
                  <a:prstClr val="black"/>
                </a:solidFill>
                <a:effectLs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 a = </a:t>
            </a:r>
            <a:r>
              <a:rPr kumimoji="0" lang="en-US" sz="1800" b="0" i="0" u="none" strike="noStrike" kern="0" cap="none" spc="0" normalizeH="0" baseline="0" noProof="0" dirty="0">
                <a:ln>
                  <a:noFill/>
                </a:ln>
                <a:solidFill>
                  <a:srgbClr val="0000FF"/>
                </a:solidFill>
                <a:effectLst/>
                <a:uLnTx/>
                <a:uFillTx/>
                <a:latin typeface="Consolas"/>
              </a:rPr>
              <a:t>new</a:t>
            </a:r>
            <a:r>
              <a:rPr kumimoji="0" lang="en-US" sz="1800" b="0" i="0" u="none" strike="noStrike" kern="0" cap="none" spc="0" normalizeH="0" baseline="0" noProof="0" dirty="0">
                <a:ln>
                  <a:noFill/>
                </a:ln>
                <a:solidFill>
                  <a:prstClr val="black"/>
                </a:solidFill>
                <a:effectLst/>
                <a:uLnTx/>
                <a:uFillTx/>
                <a:latin typeface="Consolas"/>
              </a:rPr>
              <a:t> </a:t>
            </a: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[N];</a:t>
            </a:r>
          </a:p>
        </p:txBody>
      </p:sp>
      <p:sp>
        <p:nvSpPr>
          <p:cNvPr id="45" name="Rectangle 44"/>
          <p:cNvSpPr/>
          <p:nvPr/>
        </p:nvSpPr>
        <p:spPr>
          <a:xfrm>
            <a:off x="5223488" y="1777379"/>
            <a:ext cx="1451038"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onsolas"/>
              </a:rPr>
              <a:t>int</a:t>
            </a:r>
            <a:r>
              <a:rPr kumimoji="0" lang="en-US" sz="1800" b="0" i="0" u="none" strike="noStrike" kern="0" cap="none" spc="0" normalizeH="0" baseline="0" noProof="0" dirty="0">
                <a:ln>
                  <a:noFill/>
                </a:ln>
                <a:solidFill>
                  <a:prstClr val="black"/>
                </a:solidFill>
                <a:effectLst/>
                <a:uLnTx/>
                <a:uFillTx/>
                <a:latin typeface="Consolas"/>
              </a:rPr>
              <a:t> i = </a:t>
            </a:r>
            <a:r>
              <a:rPr kumimoji="0" lang="en-US" sz="1800" b="0" i="0" u="none" strike="noStrike" kern="0" cap="none" spc="0" normalizeH="0" baseline="0" noProof="0" dirty="0">
                <a:ln>
                  <a:noFill/>
                </a:ln>
                <a:solidFill>
                  <a:srgbClr val="A52A2A"/>
                </a:solidFill>
                <a:effectLst/>
                <a:uLnTx/>
                <a:uFillTx/>
                <a:latin typeface="Consolas"/>
              </a:rPr>
              <a:t>0</a:t>
            </a:r>
            <a:r>
              <a:rPr kumimoji="0" lang="en-US" sz="1800" b="0" i="0" u="none" strike="noStrike" kern="0" cap="none" spc="0" normalizeH="0" baseline="0" noProof="0" dirty="0">
                <a:ln>
                  <a:noFill/>
                </a:ln>
                <a:solidFill>
                  <a:prstClr val="black"/>
                </a:solidFill>
                <a:effectLst/>
                <a:uLnTx/>
                <a:uFillTx/>
                <a:latin typeface="Consolas"/>
              </a:rPr>
              <a:t>;</a:t>
            </a:r>
            <a:endParaRPr kumimoji="0" lang="en-US" sz="1800" b="0" i="0" u="none" strike="noStrike" kern="0" cap="none" spc="0" normalizeH="0" baseline="0" noProof="0" dirty="0">
              <a:ln>
                <a:noFill/>
              </a:ln>
              <a:solidFill>
                <a:prstClr val="black"/>
              </a:solidFill>
              <a:effectLst/>
              <a:uLnTx/>
              <a:uFillTx/>
              <a:latin typeface="Calibri Light" panose="020F0302020204030204"/>
            </a:endParaRPr>
          </a:p>
        </p:txBody>
      </p:sp>
      <p:sp>
        <p:nvSpPr>
          <p:cNvPr id="46" name="Rectangle 45"/>
          <p:cNvSpPr/>
          <p:nvPr/>
        </p:nvSpPr>
        <p:spPr>
          <a:xfrm>
            <a:off x="5101717" y="3264362"/>
            <a:ext cx="1704313"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AF0E0">
                    <a:lumMod val="60000"/>
                    <a:lumOff val="40000"/>
                  </a:srgbClr>
                </a:solidFill>
                <a:effectLst/>
                <a:uLnTx/>
                <a:uFillTx/>
                <a:latin typeface="Consolas"/>
              </a:rPr>
              <a:t>assume </a:t>
            </a:r>
            <a:r>
              <a:rPr kumimoji="0" lang="en-US" sz="1800" b="0" i="0" u="none" strike="noStrike" kern="0" cap="none" spc="0" normalizeH="0" baseline="0" noProof="0" dirty="0">
                <a:ln>
                  <a:noFill/>
                </a:ln>
                <a:solidFill>
                  <a:prstClr val="black"/>
                </a:solidFill>
                <a:effectLst/>
                <a:uLnTx/>
                <a:uFillTx/>
                <a:latin typeface="Consolas"/>
              </a:rPr>
              <a:t>i &lt; N</a:t>
            </a:r>
            <a:endParaRPr kumimoji="0" lang="en-US" sz="1800" b="0" i="0" u="none" strike="noStrike" kern="0" cap="none" spc="0" normalizeH="0" baseline="0" noProof="0" dirty="0">
              <a:ln>
                <a:noFill/>
              </a:ln>
              <a:solidFill>
                <a:prstClr val="black"/>
              </a:solidFill>
              <a:effectLst/>
              <a:uLnTx/>
              <a:uFillTx/>
              <a:latin typeface="Calibri Light" panose="020F0302020204030204"/>
            </a:endParaRPr>
          </a:p>
        </p:txBody>
      </p:sp>
      <p:sp>
        <p:nvSpPr>
          <p:cNvPr id="47" name="Rectangle 46"/>
          <p:cNvSpPr/>
          <p:nvPr/>
        </p:nvSpPr>
        <p:spPr>
          <a:xfrm>
            <a:off x="5100125" y="4288284"/>
            <a:ext cx="1704313" cy="369332"/>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a[i] = </a:t>
            </a:r>
            <a:r>
              <a:rPr kumimoji="0" lang="en-US" sz="1800" b="0" i="0" u="none" strike="noStrike" kern="0" cap="none" spc="0" normalizeH="0" baseline="0" noProof="0" dirty="0">
                <a:ln>
                  <a:noFill/>
                </a:ln>
                <a:solidFill>
                  <a:srgbClr val="A52A2A"/>
                </a:solidFill>
                <a:effectLst/>
                <a:uLnTx/>
                <a:uFillTx/>
                <a:latin typeface="Consolas"/>
              </a:rPr>
              <a:t>222</a:t>
            </a:r>
            <a:r>
              <a:rPr kumimoji="0" lang="en-US" sz="1800" b="0" i="0" u="none" strike="noStrike" kern="0" cap="none" spc="0" normalizeH="0" baseline="0" noProof="0" dirty="0">
                <a:ln>
                  <a:noFill/>
                </a:ln>
                <a:solidFill>
                  <a:prstClr val="black"/>
                </a:solidFill>
                <a:effectLst/>
                <a:uLnTx/>
                <a:uFillTx/>
                <a:latin typeface="Consolas"/>
              </a:rPr>
              <a:t>;</a:t>
            </a:r>
          </a:p>
        </p:txBody>
      </p:sp>
      <p:sp>
        <p:nvSpPr>
          <p:cNvPr id="48" name="Rectangle 47"/>
          <p:cNvSpPr/>
          <p:nvPr/>
        </p:nvSpPr>
        <p:spPr>
          <a:xfrm>
            <a:off x="1619602" y="3264362"/>
            <a:ext cx="1704313" cy="369332"/>
          </a:xfrm>
          <a:prstGeom prst="rect">
            <a:avLst/>
          </a:prstGeom>
          <a:solidFill>
            <a:sysClr val="window" lastClr="FFFFFF"/>
          </a:solidFill>
          <a:ln w="12700" cap="flat" cmpd="sng" algn="ctr">
            <a:solidFill>
              <a:srgbClr val="50B4C8"/>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Consolas"/>
              </a:rPr>
              <a:t>assume</a:t>
            </a:r>
            <a:r>
              <a:rPr kumimoji="0" lang="en-US" sz="1800" b="0" i="0" u="none" strike="noStrike" kern="0" cap="none" spc="0" normalizeH="0" baseline="0" noProof="0" dirty="0">
                <a:ln>
                  <a:noFill/>
                </a:ln>
                <a:solidFill>
                  <a:srgbClr val="EAF0E0">
                    <a:lumMod val="60000"/>
                    <a:lumOff val="40000"/>
                  </a:srgbClr>
                </a:solidFill>
                <a:effectLst/>
                <a:uLnTx/>
                <a:uFillTx/>
                <a:latin typeface="Consolas"/>
              </a:rPr>
              <a:t> </a:t>
            </a:r>
            <a:r>
              <a:rPr kumimoji="0" lang="en-US" sz="1800" b="0" i="0" u="none" strike="noStrike" kern="0" cap="none" spc="0" normalizeH="0" baseline="0" noProof="0" dirty="0">
                <a:ln>
                  <a:noFill/>
                </a:ln>
                <a:solidFill>
                  <a:prstClr val="black"/>
                </a:solidFill>
                <a:effectLst/>
                <a:uLnTx/>
                <a:uFillTx/>
                <a:latin typeface="Consolas"/>
              </a:rPr>
              <a:t>i </a:t>
            </a:r>
            <a:r>
              <a:rPr kumimoji="0" lang="en-US" sz="1800" b="0" i="0" u="none" strike="noStrike" kern="0" cap="none" spc="0" normalizeH="0" baseline="0" noProof="0" dirty="0">
                <a:ln>
                  <a:noFill/>
                </a:ln>
                <a:solidFill>
                  <a:prstClr val="white"/>
                </a:solidFill>
                <a:effectLst/>
                <a:uLnTx/>
                <a:uFillTx/>
                <a:latin typeface="Consolas" pitchFamily="49" charset="0"/>
                <a:cs typeface="Consolas" pitchFamily="49" charset="0"/>
              </a:rPr>
              <a:t>≥ N</a:t>
            </a:r>
            <a:endParaRPr kumimoji="0" lang="en-US" sz="1800" b="0" i="0" u="none" strike="noStrike" kern="0" cap="none" spc="0" normalizeH="0" baseline="0" noProof="0" dirty="0">
              <a:ln>
                <a:noFill/>
              </a:ln>
              <a:solidFill>
                <a:prstClr val="black"/>
              </a:solidFill>
              <a:effectLst/>
              <a:uLnTx/>
              <a:uFillTx/>
              <a:latin typeface="Consolas" pitchFamily="49" charset="0"/>
              <a:cs typeface="Consolas" pitchFamily="49" charset="0"/>
            </a:endParaRPr>
          </a:p>
        </p:txBody>
      </p:sp>
      <p:sp>
        <p:nvSpPr>
          <p:cNvPr id="49" name="Rectangle 48"/>
          <p:cNvSpPr/>
          <p:nvPr/>
        </p:nvSpPr>
        <p:spPr>
          <a:xfrm>
            <a:off x="5101717" y="5188884"/>
            <a:ext cx="1704313" cy="369332"/>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   j = i+1;</a:t>
            </a:r>
          </a:p>
        </p:txBody>
      </p:sp>
      <p:sp>
        <p:nvSpPr>
          <p:cNvPr id="50" name="Oval 49"/>
          <p:cNvSpPr/>
          <p:nvPr/>
        </p:nvSpPr>
        <p:spPr bwMode="auto">
          <a:xfrm>
            <a:off x="5861303" y="2719995"/>
            <a:ext cx="185140" cy="190500"/>
          </a:xfrm>
          <a:prstGeom prst="ellipse">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w="9525" cap="flat" cmpd="sng" algn="ctr">
            <a:solidFill>
              <a:srgbClr val="A8B97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ndParaRPr>
          </a:p>
        </p:txBody>
      </p:sp>
      <p:cxnSp>
        <p:nvCxnSpPr>
          <p:cNvPr id="51" name="Straight Arrow Connector 50"/>
          <p:cNvCxnSpPr>
            <a:stCxn id="45" idx="2"/>
            <a:endCxn id="50" idx="0"/>
          </p:cNvCxnSpPr>
          <p:nvPr/>
        </p:nvCxnSpPr>
        <p:spPr>
          <a:xfrm>
            <a:off x="5949007" y="2146711"/>
            <a:ext cx="4866" cy="573284"/>
          </a:xfrm>
          <a:prstGeom prst="straightConnector1">
            <a:avLst/>
          </a:prstGeom>
          <a:noFill/>
          <a:ln w="12700" cap="flat" cmpd="sng" algn="ctr">
            <a:solidFill>
              <a:sysClr val="windowText" lastClr="000000"/>
            </a:solidFill>
            <a:prstDash val="solid"/>
            <a:tailEnd type="arrow"/>
          </a:ln>
          <a:effectLst/>
        </p:spPr>
      </p:cxnSp>
      <p:cxnSp>
        <p:nvCxnSpPr>
          <p:cNvPr id="52" name="Straight Arrow Connector 51"/>
          <p:cNvCxnSpPr>
            <a:stCxn id="50" idx="4"/>
            <a:endCxn id="46" idx="0"/>
          </p:cNvCxnSpPr>
          <p:nvPr/>
        </p:nvCxnSpPr>
        <p:spPr>
          <a:xfrm>
            <a:off x="5953873" y="2910496"/>
            <a:ext cx="0" cy="353867"/>
          </a:xfrm>
          <a:prstGeom prst="straightConnector1">
            <a:avLst/>
          </a:prstGeom>
          <a:noFill/>
          <a:ln w="12700" cap="flat" cmpd="sng" algn="ctr">
            <a:solidFill>
              <a:sysClr val="windowText" lastClr="000000"/>
            </a:solidFill>
            <a:prstDash val="solid"/>
            <a:tailEnd type="arrow"/>
          </a:ln>
          <a:effectLst/>
        </p:spPr>
      </p:cxnSp>
      <p:cxnSp>
        <p:nvCxnSpPr>
          <p:cNvPr id="53" name="Straight Arrow Connector 52"/>
          <p:cNvCxnSpPr>
            <a:stCxn id="46" idx="2"/>
            <a:endCxn id="47" idx="0"/>
          </p:cNvCxnSpPr>
          <p:nvPr/>
        </p:nvCxnSpPr>
        <p:spPr>
          <a:xfrm flipH="1">
            <a:off x="5952281" y="3633694"/>
            <a:ext cx="1592" cy="654590"/>
          </a:xfrm>
          <a:prstGeom prst="straightConnector1">
            <a:avLst/>
          </a:prstGeom>
          <a:noFill/>
          <a:ln w="12700" cap="flat" cmpd="sng" algn="ctr">
            <a:solidFill>
              <a:sysClr val="windowText" lastClr="000000"/>
            </a:solidFill>
            <a:prstDash val="solid"/>
            <a:tailEnd type="arrow"/>
          </a:ln>
          <a:effectLst/>
        </p:spPr>
      </p:cxnSp>
      <p:cxnSp>
        <p:nvCxnSpPr>
          <p:cNvPr id="54" name="Straight Arrow Connector 53"/>
          <p:cNvCxnSpPr>
            <a:stCxn id="47" idx="2"/>
            <a:endCxn id="49" idx="0"/>
          </p:cNvCxnSpPr>
          <p:nvPr/>
        </p:nvCxnSpPr>
        <p:spPr>
          <a:xfrm>
            <a:off x="5952281" y="4657616"/>
            <a:ext cx="1592" cy="531268"/>
          </a:xfrm>
          <a:prstGeom prst="straightConnector1">
            <a:avLst/>
          </a:prstGeom>
          <a:noFill/>
          <a:ln w="12700" cap="flat" cmpd="sng" algn="ctr">
            <a:solidFill>
              <a:sysClr val="windowText" lastClr="000000"/>
            </a:solidFill>
            <a:prstDash val="solid"/>
            <a:tailEnd type="arrow"/>
          </a:ln>
          <a:effectLst/>
        </p:spPr>
      </p:cxnSp>
      <p:cxnSp>
        <p:nvCxnSpPr>
          <p:cNvPr id="55" name="Straight Arrow Connector 39"/>
          <p:cNvCxnSpPr>
            <a:stCxn id="50" idx="2"/>
            <a:endCxn id="48" idx="0"/>
          </p:cNvCxnSpPr>
          <p:nvPr/>
        </p:nvCxnSpPr>
        <p:spPr>
          <a:xfrm rot="10800000" flipV="1">
            <a:off x="2471760" y="2815245"/>
            <a:ext cx="3389545" cy="449117"/>
          </a:xfrm>
          <a:prstGeom prst="bentConnector2">
            <a:avLst/>
          </a:prstGeom>
          <a:noFill/>
          <a:ln w="12700" cap="flat" cmpd="sng" algn="ctr">
            <a:solidFill>
              <a:sysClr val="windowText" lastClr="000000"/>
            </a:solidFill>
            <a:prstDash val="solid"/>
            <a:tailEnd type="arrow"/>
          </a:ln>
          <a:effectLst/>
        </p:spPr>
      </p:cxnSp>
      <p:cxnSp>
        <p:nvCxnSpPr>
          <p:cNvPr id="56" name="Straight Arrow Connector 55"/>
          <p:cNvCxnSpPr>
            <a:stCxn id="44" idx="2"/>
            <a:endCxn id="45" idx="0"/>
          </p:cNvCxnSpPr>
          <p:nvPr/>
        </p:nvCxnSpPr>
        <p:spPr>
          <a:xfrm>
            <a:off x="5949007" y="1203455"/>
            <a:ext cx="0" cy="573925"/>
          </a:xfrm>
          <a:prstGeom prst="straightConnector1">
            <a:avLst/>
          </a:prstGeom>
          <a:noFill/>
          <a:ln w="12700" cap="flat" cmpd="sng" algn="ctr">
            <a:solidFill>
              <a:sysClr val="windowText" lastClr="000000"/>
            </a:solidFill>
            <a:prstDash val="solid"/>
            <a:tailEnd type="arrow"/>
          </a:ln>
          <a:effectLst/>
        </p:spPr>
      </p:cxnSp>
      <p:sp>
        <p:nvSpPr>
          <p:cNvPr id="57" name="Rectangle 56"/>
          <p:cNvSpPr/>
          <p:nvPr/>
        </p:nvSpPr>
        <p:spPr>
          <a:xfrm>
            <a:off x="9144627" y="4329019"/>
            <a:ext cx="990600" cy="923330"/>
          </a:xfrm>
          <a:prstGeom prst="rect">
            <a:avLst/>
          </a:prstGeom>
          <a:solidFill>
            <a:sysClr val="window" lastClr="FFFFFF"/>
          </a:solidFill>
          <a:ln w="12700" cap="flat" cmpd="sng" algn="ctr">
            <a:solidFill>
              <a:srgbClr val="50B4C8"/>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i -&gt; _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j -&gt; 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nsolas"/>
              </a:rPr>
              <a:t>N -&gt; N</a:t>
            </a:r>
          </a:p>
        </p:txBody>
      </p:sp>
      <p:cxnSp>
        <p:nvCxnSpPr>
          <p:cNvPr id="58" name="Elbow Connector 57"/>
          <p:cNvCxnSpPr>
            <a:stCxn id="49" idx="2"/>
            <a:endCxn id="57" idx="2"/>
          </p:cNvCxnSpPr>
          <p:nvPr/>
        </p:nvCxnSpPr>
        <p:spPr>
          <a:xfrm rot="5400000" flipH="1" flipV="1">
            <a:off x="7643967" y="3562256"/>
            <a:ext cx="305867" cy="3686054"/>
          </a:xfrm>
          <a:prstGeom prst="bentConnector3">
            <a:avLst>
              <a:gd name="adj1" fmla="val -74738"/>
            </a:avLst>
          </a:prstGeom>
          <a:noFill/>
          <a:ln w="12700" cap="flat" cmpd="sng" algn="ctr">
            <a:solidFill>
              <a:sysClr val="windowText" lastClr="000000"/>
            </a:solidFill>
            <a:prstDash val="solid"/>
            <a:tailEnd type="arrow"/>
          </a:ln>
          <a:effectLst/>
        </p:spPr>
      </p:cxnSp>
      <p:cxnSp>
        <p:nvCxnSpPr>
          <p:cNvPr id="59" name="Elbow Connector 58"/>
          <p:cNvCxnSpPr>
            <a:stCxn id="57" idx="0"/>
            <a:endCxn id="50" idx="6"/>
          </p:cNvCxnSpPr>
          <p:nvPr/>
        </p:nvCxnSpPr>
        <p:spPr>
          <a:xfrm rot="16200000" flipV="1">
            <a:off x="7086298" y="1775390"/>
            <a:ext cx="1513774" cy="3593484"/>
          </a:xfrm>
          <a:prstGeom prst="bentConnector2">
            <a:avLst/>
          </a:prstGeom>
          <a:noFill/>
          <a:ln w="12700" cap="flat" cmpd="sng" algn="ctr">
            <a:solidFill>
              <a:sysClr val="windowText" lastClr="000000"/>
            </a:solidFill>
            <a:prstDash val="solid"/>
            <a:tailEnd type="arrow"/>
          </a:ln>
          <a:effectLst/>
        </p:spPr>
      </p:cxnSp>
      <p:grpSp>
        <p:nvGrpSpPr>
          <p:cNvPr id="60" name="Group 59"/>
          <p:cNvGrpSpPr/>
          <p:nvPr/>
        </p:nvGrpSpPr>
        <p:grpSpPr>
          <a:xfrm>
            <a:off x="4599443" y="2329283"/>
            <a:ext cx="3339796" cy="356616"/>
            <a:chOff x="3007111" y="5334000"/>
            <a:chExt cx="3339796" cy="440130"/>
          </a:xfrm>
        </p:grpSpPr>
        <p:sp>
          <p:nvSpPr>
            <p:cNvPr id="61" name="Rectangle 60"/>
            <p:cNvSpPr/>
            <p:nvPr/>
          </p:nvSpPr>
          <p:spPr bwMode="auto">
            <a:xfrm>
              <a:off x="3382615" y="53340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62" name="Rectangle 61"/>
            <p:cNvSpPr/>
            <p:nvPr/>
          </p:nvSpPr>
          <p:spPr bwMode="auto">
            <a:xfrm>
              <a:off x="3007111" y="5334000"/>
              <a:ext cx="378408"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63" name="Rectangle 62"/>
            <p:cNvSpPr/>
            <p:nvPr/>
          </p:nvSpPr>
          <p:spPr bwMode="auto">
            <a:xfrm>
              <a:off x="5812876" y="53340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64" name="Rectangle 63"/>
            <p:cNvSpPr/>
            <p:nvPr/>
          </p:nvSpPr>
          <p:spPr bwMode="auto">
            <a:xfrm>
              <a:off x="4876573" y="5334000"/>
              <a:ext cx="939208"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65" name="Rectangle 64"/>
            <p:cNvSpPr/>
            <p:nvPr/>
          </p:nvSpPr>
          <p:spPr bwMode="auto">
            <a:xfrm>
              <a:off x="4280665" y="5334000"/>
              <a:ext cx="35820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66" name="Rectangle 65"/>
            <p:cNvSpPr/>
            <p:nvPr/>
          </p:nvSpPr>
          <p:spPr bwMode="auto">
            <a:xfrm>
              <a:off x="6103391" y="53340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sp>
          <p:nvSpPr>
            <p:cNvPr id="67" name="Rectangle 66"/>
            <p:cNvSpPr/>
            <p:nvPr/>
          </p:nvSpPr>
          <p:spPr bwMode="auto">
            <a:xfrm>
              <a:off x="4635962" y="53340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grpSp>
        <p:nvGrpSpPr>
          <p:cNvPr id="68" name="Group 67"/>
          <p:cNvGrpSpPr/>
          <p:nvPr/>
        </p:nvGrpSpPr>
        <p:grpSpPr>
          <a:xfrm>
            <a:off x="6188630" y="3782681"/>
            <a:ext cx="3099184" cy="356616"/>
            <a:chOff x="3007111" y="5334000"/>
            <a:chExt cx="3099184" cy="440130"/>
          </a:xfrm>
        </p:grpSpPr>
        <p:sp>
          <p:nvSpPr>
            <p:cNvPr id="69" name="Rectangle 68"/>
            <p:cNvSpPr/>
            <p:nvPr/>
          </p:nvSpPr>
          <p:spPr bwMode="auto">
            <a:xfrm>
              <a:off x="3382615" y="53340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70" name="Rectangle 69"/>
            <p:cNvSpPr/>
            <p:nvPr/>
          </p:nvSpPr>
          <p:spPr bwMode="auto">
            <a:xfrm>
              <a:off x="3007111" y="5334000"/>
              <a:ext cx="378408"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71" name="Rectangle 70"/>
            <p:cNvSpPr/>
            <p:nvPr/>
          </p:nvSpPr>
          <p:spPr bwMode="auto">
            <a:xfrm>
              <a:off x="5812876" y="5334000"/>
              <a:ext cx="293419"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72" name="Rectangle 71"/>
            <p:cNvSpPr/>
            <p:nvPr/>
          </p:nvSpPr>
          <p:spPr bwMode="auto">
            <a:xfrm>
              <a:off x="4876573" y="5334000"/>
              <a:ext cx="939208"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0</a:t>
              </a:r>
            </a:p>
          </p:txBody>
        </p:sp>
        <p:sp>
          <p:nvSpPr>
            <p:cNvPr id="73" name="Rectangle 72"/>
            <p:cNvSpPr/>
            <p:nvPr/>
          </p:nvSpPr>
          <p:spPr bwMode="auto">
            <a:xfrm>
              <a:off x="4280665" y="5334000"/>
              <a:ext cx="358202"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74" name="Rectangle 73"/>
            <p:cNvSpPr/>
            <p:nvPr/>
          </p:nvSpPr>
          <p:spPr bwMode="auto">
            <a:xfrm>
              <a:off x="4635962" y="5334000"/>
              <a:ext cx="243516" cy="440130"/>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a:t>
              </a:r>
            </a:p>
          </p:txBody>
        </p:sp>
      </p:grpSp>
      <p:sp>
        <p:nvSpPr>
          <p:cNvPr id="75" name="TextBox 74"/>
          <p:cNvSpPr txBox="1"/>
          <p:nvPr/>
        </p:nvSpPr>
        <p:spPr>
          <a:xfrm>
            <a:off x="6914089" y="4798694"/>
            <a:ext cx="1858192" cy="646331"/>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w="9525" cap="flat" cmpd="sng" algn="ctr">
            <a:solidFill>
              <a:srgbClr val="50B4C8"/>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And so on up to a fixpoint …</a:t>
            </a:r>
          </a:p>
        </p:txBody>
      </p:sp>
      <p:grpSp>
        <p:nvGrpSpPr>
          <p:cNvPr id="76" name="Group 75"/>
          <p:cNvGrpSpPr/>
          <p:nvPr/>
        </p:nvGrpSpPr>
        <p:grpSpPr>
          <a:xfrm>
            <a:off x="2658101" y="4016368"/>
            <a:ext cx="1991000" cy="356616"/>
            <a:chOff x="3007111" y="5334000"/>
            <a:chExt cx="1991000" cy="440130"/>
          </a:xfrm>
        </p:grpSpPr>
        <p:sp>
          <p:nvSpPr>
            <p:cNvPr id="77" name="Rectangle 76"/>
            <p:cNvSpPr/>
            <p:nvPr/>
          </p:nvSpPr>
          <p:spPr bwMode="auto">
            <a:xfrm>
              <a:off x="3382615" y="5334000"/>
              <a:ext cx="900955" cy="440130"/>
            </a:xfrm>
            <a:prstGeom prst="rect">
              <a:avLst/>
            </a:prstGeom>
            <a:gradFill rotWithShape="1">
              <a:gsLst>
                <a:gs pos="0">
                  <a:srgbClr val="A8B97F">
                    <a:tint val="97000"/>
                    <a:satMod val="100000"/>
                    <a:lumMod val="102000"/>
                  </a:srgbClr>
                </a:gs>
                <a:gs pos="50000">
                  <a:srgbClr val="A8B97F">
                    <a:shade val="100000"/>
                    <a:satMod val="100000"/>
                    <a:lumMod val="100000"/>
                  </a:srgbClr>
                </a:gs>
                <a:gs pos="100000">
                  <a:srgbClr val="A8B97F">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rPr>
                <a:t>222</a:t>
              </a:r>
            </a:p>
          </p:txBody>
        </p:sp>
        <p:sp>
          <p:nvSpPr>
            <p:cNvPr id="78" name="Rectangle 77"/>
            <p:cNvSpPr/>
            <p:nvPr/>
          </p:nvSpPr>
          <p:spPr bwMode="auto">
            <a:xfrm>
              <a:off x="3007111" y="5334000"/>
              <a:ext cx="378408"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0</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79" name="Rectangle 78"/>
            <p:cNvSpPr/>
            <p:nvPr/>
          </p:nvSpPr>
          <p:spPr bwMode="auto">
            <a:xfrm>
              <a:off x="4283570" y="5334000"/>
              <a:ext cx="714541" cy="440130"/>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rPr>
                <a:t>i, N</a:t>
              </a:r>
              <a:endParaRPr kumimoji="0" 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onsolas" pitchFamily="49" charset="0"/>
                <a:cs typeface="Consolas" pitchFamily="49" charset="0"/>
              </a:endParaRPr>
            </a:p>
          </p:txBody>
        </p:sp>
      </p:grpSp>
      <p:sp>
        <p:nvSpPr>
          <p:cNvPr id="80" name="TextBox 79"/>
          <p:cNvSpPr txBox="1"/>
          <p:nvPr/>
        </p:nvSpPr>
        <p:spPr>
          <a:xfrm>
            <a:off x="3731318" y="2987364"/>
            <a:ext cx="2114659" cy="646331"/>
          </a:xfrm>
          <a:prstGeom prst="rect">
            <a:avLst/>
          </a:prstGeom>
          <a:gradFill rotWithShape="1">
            <a:gsLst>
              <a:gs pos="0">
                <a:srgbClr val="50B4C8">
                  <a:tint val="97000"/>
                  <a:satMod val="100000"/>
                  <a:lumMod val="102000"/>
                </a:srgbClr>
              </a:gs>
              <a:gs pos="50000">
                <a:srgbClr val="50B4C8">
                  <a:shade val="100000"/>
                  <a:satMod val="100000"/>
                  <a:lumMod val="100000"/>
                </a:srgbClr>
              </a:gs>
              <a:gs pos="100000">
                <a:srgbClr val="50B4C8">
                  <a:shade val="80000"/>
                  <a:satMod val="100000"/>
                  <a:lumMod val="99000"/>
                </a:srgbClr>
              </a:gs>
            </a:gsLst>
            <a:lin ang="2700000" scaled="0"/>
          </a:gradFill>
          <a:ln w="9525" cap="flat" cmpd="sng" algn="ctr">
            <a:solidFill>
              <a:srgbClr val="50B4C8"/>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Remove doubts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(i == N &amp;&amp; N &gt; 0) </a:t>
            </a:r>
          </a:p>
        </p:txBody>
      </p:sp>
      <p:cxnSp>
        <p:nvCxnSpPr>
          <p:cNvPr id="81" name="Straight Arrow Connector 80"/>
          <p:cNvCxnSpPr>
            <a:stCxn id="80" idx="2"/>
            <a:endCxn id="79" idx="0"/>
          </p:cNvCxnSpPr>
          <p:nvPr/>
        </p:nvCxnSpPr>
        <p:spPr>
          <a:xfrm flipH="1">
            <a:off x="4291831" y="3633694"/>
            <a:ext cx="496816" cy="382674"/>
          </a:xfrm>
          <a:prstGeom prst="straightConnector1">
            <a:avLst/>
          </a:prstGeom>
          <a:noFill/>
          <a:ln w="38100" cap="flat" cmpd="sng" algn="ctr">
            <a:solidFill>
              <a:srgbClr val="162F33">
                <a:lumMod val="90000"/>
              </a:srgbClr>
            </a:solidFill>
            <a:prstDash val="solid"/>
            <a:tailEnd type="arrow"/>
          </a:ln>
          <a:effectLst/>
        </p:spPr>
      </p:cxnSp>
      <p:sp>
        <p:nvSpPr>
          <p:cNvPr id="82" name="TextBox 81"/>
          <p:cNvSpPr txBox="1"/>
          <p:nvPr/>
        </p:nvSpPr>
        <p:spPr>
          <a:xfrm>
            <a:off x="2107174" y="4936511"/>
            <a:ext cx="2114659" cy="646331"/>
          </a:xfrm>
          <a:prstGeom prst="rect">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Light" panose="020F0302020204030204"/>
              </a:rPr>
              <a:t>We visited all the elements in [0, N)</a:t>
            </a:r>
          </a:p>
        </p:txBody>
      </p:sp>
      <p:cxnSp>
        <p:nvCxnSpPr>
          <p:cNvPr id="83" name="Straight Arrow Connector 82"/>
          <p:cNvCxnSpPr>
            <a:stCxn id="82" idx="0"/>
          </p:cNvCxnSpPr>
          <p:nvPr/>
        </p:nvCxnSpPr>
        <p:spPr>
          <a:xfrm flipV="1">
            <a:off x="3164504" y="4372986"/>
            <a:ext cx="319579" cy="563524"/>
          </a:xfrm>
          <a:prstGeom prst="straightConnector1">
            <a:avLst/>
          </a:prstGeom>
          <a:gradFill rotWithShape="1">
            <a:gsLst>
              <a:gs pos="0">
                <a:srgbClr val="9B9256">
                  <a:tint val="97000"/>
                  <a:satMod val="100000"/>
                  <a:lumMod val="102000"/>
                </a:srgbClr>
              </a:gs>
              <a:gs pos="50000">
                <a:srgbClr val="9B9256">
                  <a:shade val="100000"/>
                  <a:satMod val="100000"/>
                  <a:lumMod val="100000"/>
                </a:srgbClr>
              </a:gs>
              <a:gs pos="100000">
                <a:srgbClr val="9B9256">
                  <a:shade val="80000"/>
                  <a:satMod val="100000"/>
                  <a:lumMod val="99000"/>
                </a:srgbClr>
              </a:gs>
            </a:gsLst>
            <a:lin ang="2700000" scaled="0"/>
          </a:gradFill>
          <a:ln w="28575" cap="flat" cmpd="sng" algn="ctr">
            <a:solidFill>
              <a:srgbClr val="9B9256"/>
            </a:solidFill>
            <a:prstDash val="solid"/>
            <a:tailEnd type="arrow"/>
          </a:ln>
          <a:effectLst/>
        </p:spPr>
      </p:cxnSp>
    </p:spTree>
    <p:extLst>
      <p:ext uri="{BB962C8B-B14F-4D97-AF65-F5344CB8AC3E}">
        <p14:creationId xmlns:p14="http://schemas.microsoft.com/office/powerpoint/2010/main" val="796106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0"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703217" y="1053273"/>
            <a:ext cx="4082986" cy="3013764"/>
          </a:xfrm>
          <a:prstGeom prst="rect">
            <a:avLst/>
          </a:prstGeom>
        </p:spPr>
      </p:pic>
      <p:sp>
        <p:nvSpPr>
          <p:cNvPr id="2" name="Title 1"/>
          <p:cNvSpPr>
            <a:spLocks noGrp="1"/>
          </p:cNvSpPr>
          <p:nvPr>
            <p:ph type="title"/>
          </p:nvPr>
        </p:nvSpPr>
        <p:spPr/>
        <p:txBody>
          <a:bodyPr/>
          <a:lstStyle/>
          <a:p>
            <a:r>
              <a:rPr lang="en-US" dirty="0"/>
              <a:t>FAQ #6: “How </a:t>
            </a:r>
            <a:r>
              <a:rPr lang="en-US" dirty="0" smtClean="0"/>
              <a:t>good </a:t>
            </a:r>
            <a:r>
              <a:rPr lang="en-US" dirty="0"/>
              <a:t>are the tools?”</a:t>
            </a:r>
            <a:endParaRPr lang="en-US" dirty="0"/>
          </a:p>
        </p:txBody>
      </p:sp>
      <p:sp>
        <p:nvSpPr>
          <p:cNvPr id="4" name="Text Placeholder 3"/>
          <p:cNvSpPr>
            <a:spLocks noGrp="1"/>
          </p:cNvSpPr>
          <p:nvPr>
            <p:ph type="body" sz="quarter" idx="10"/>
          </p:nvPr>
        </p:nvSpPr>
        <p:spPr>
          <a:prstGeom prst="rect">
            <a:avLst/>
          </a:prstGeom>
        </p:spPr>
        <p:txBody>
          <a:bodyPr>
            <a:normAutofit fontScale="92500" lnSpcReduction="10000"/>
          </a:bodyPr>
          <a:lstStyle/>
          <a:p>
            <a:endParaRPr lang="en-US" dirty="0" smtClean="0"/>
          </a:p>
          <a:p>
            <a:r>
              <a:rPr lang="en-US" dirty="0" smtClean="0">
                <a:solidFill>
                  <a:srgbClr val="FF0000"/>
                </a:solidFill>
              </a:rPr>
              <a:t>Widely tested and used</a:t>
            </a:r>
            <a:endParaRPr lang="en-US" dirty="0" smtClean="0"/>
          </a:p>
          <a:p>
            <a:pPr lvl="1"/>
            <a:r>
              <a:rPr lang="en-US" dirty="0" smtClean="0"/>
              <a:t>Externally </a:t>
            </a:r>
            <a:r>
              <a:rPr lang="en-US" dirty="0"/>
              <a:t>available </a:t>
            </a:r>
            <a:r>
              <a:rPr lang="en-US" dirty="0" smtClean="0"/>
              <a:t>~4 </a:t>
            </a:r>
            <a:r>
              <a:rPr lang="en-US" dirty="0" smtClean="0"/>
              <a:t>years</a:t>
            </a:r>
            <a:endParaRPr lang="en-US" dirty="0"/>
          </a:p>
          <a:p>
            <a:pPr lvl="2"/>
            <a:r>
              <a:rPr lang="en-US" dirty="0" smtClean="0"/>
              <a:t>&gt;</a:t>
            </a:r>
            <a:r>
              <a:rPr lang="en-US" dirty="0" smtClean="0"/>
              <a:t>120,000 downloads</a:t>
            </a:r>
            <a:endParaRPr lang="en-US" dirty="0"/>
          </a:p>
          <a:p>
            <a:pPr lvl="2"/>
            <a:r>
              <a:rPr lang="en-US" dirty="0" smtClean="0"/>
              <a:t>4 </a:t>
            </a:r>
            <a:r>
              <a:rPr lang="en-US" dirty="0"/>
              <a:t>book chapters on CodeContracts</a:t>
            </a:r>
          </a:p>
          <a:p>
            <a:pPr lvl="2"/>
            <a:r>
              <a:rPr lang="en-US" dirty="0"/>
              <a:t>Many dozens of blog articles</a:t>
            </a:r>
          </a:p>
          <a:p>
            <a:pPr lvl="1"/>
            <a:r>
              <a:rPr lang="en-US" dirty="0"/>
              <a:t>Active </a:t>
            </a:r>
            <a:r>
              <a:rPr lang="en-US" dirty="0" smtClean="0"/>
              <a:t>forum</a:t>
            </a:r>
          </a:p>
          <a:p>
            <a:pPr lvl="2"/>
            <a:r>
              <a:rPr lang="en-US" dirty="0" smtClean="0"/>
              <a:t>&gt; 5,000 messages </a:t>
            </a:r>
            <a:endParaRPr lang="en-US" dirty="0"/>
          </a:p>
          <a:p>
            <a:r>
              <a:rPr lang="en-US" dirty="0"/>
              <a:t>Internal and external adoption</a:t>
            </a:r>
          </a:p>
          <a:p>
            <a:r>
              <a:rPr lang="en-US" dirty="0" smtClean="0">
                <a:solidFill>
                  <a:srgbClr val="FF0000"/>
                </a:solidFill>
              </a:rPr>
              <a:t>State of the art </a:t>
            </a:r>
            <a:r>
              <a:rPr lang="en-US" dirty="0" smtClean="0"/>
              <a:t>research</a:t>
            </a:r>
          </a:p>
          <a:p>
            <a:pPr lvl="1"/>
            <a:r>
              <a:rPr lang="en-US" dirty="0" smtClean="0"/>
              <a:t>Publications</a:t>
            </a:r>
            <a:r>
              <a:rPr lang="en-US" dirty="0"/>
              <a:t>, talks, lectures</a:t>
            </a:r>
          </a:p>
          <a:p>
            <a:pPr lvl="2"/>
            <a:r>
              <a:rPr lang="en-US" dirty="0" smtClean="0"/>
              <a:t>BUILD, </a:t>
            </a:r>
            <a:r>
              <a:rPr lang="en-US" dirty="0" smtClean="0"/>
              <a:t>POPL</a:t>
            </a:r>
            <a:r>
              <a:rPr lang="en-US" dirty="0"/>
              <a:t>, </a:t>
            </a:r>
            <a:r>
              <a:rPr lang="en-US" dirty="0" smtClean="0"/>
              <a:t>PLDI</a:t>
            </a:r>
            <a:r>
              <a:rPr lang="en-US" dirty="0"/>
              <a:t>, OOPSLA, ECOOP</a:t>
            </a:r>
            <a:r>
              <a:rPr lang="en-US" dirty="0"/>
              <a:t>, </a:t>
            </a:r>
            <a:r>
              <a:rPr lang="en-US" dirty="0" smtClean="0"/>
              <a:t>VMCAI</a:t>
            </a:r>
            <a:r>
              <a:rPr lang="en-US" dirty="0"/>
              <a:t>, APLAS, SAS, SAC, FoVeOOS, VSTTE …</a:t>
            </a:r>
          </a:p>
          <a:p>
            <a:endParaRPr lang="en-US" dirty="0"/>
          </a:p>
        </p:txBody>
      </p:sp>
      <p:pic>
        <p:nvPicPr>
          <p:cNvPr id="1026" name="Picture 2" descr="Product Detail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1310" y="3145167"/>
            <a:ext cx="990600" cy="1095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Detail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4297" y="3145167"/>
            <a:ext cx="1095375" cy="1095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duct Details">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1310" y="4413241"/>
            <a:ext cx="1095375" cy="109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a:stretch>
            <a:fillRect/>
          </a:stretch>
        </p:blipFill>
        <p:spPr>
          <a:xfrm>
            <a:off x="11024259" y="4393136"/>
            <a:ext cx="873824" cy="1135586"/>
          </a:xfrm>
          <a:prstGeom prst="rect">
            <a:avLst/>
          </a:prstGeom>
        </p:spPr>
      </p:pic>
    </p:spTree>
    <p:extLst>
      <p:ext uri="{BB962C8B-B14F-4D97-AF65-F5344CB8AC3E}">
        <p14:creationId xmlns:p14="http://schemas.microsoft.com/office/powerpoint/2010/main" val="46543951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Internship</a:t>
            </a:r>
            <a:endParaRPr lang="en-US" dirty="0"/>
          </a:p>
        </p:txBody>
      </p:sp>
    </p:spTree>
    <p:extLst>
      <p:ext uri="{BB962C8B-B14F-4D97-AF65-F5344CB8AC3E}">
        <p14:creationId xmlns:p14="http://schemas.microsoft.com/office/powerpoint/2010/main" val="27824813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Which experience?</a:t>
            </a:r>
            <a:endParaRPr lang="en-US" dirty="0"/>
          </a:p>
        </p:txBody>
      </p:sp>
      <p:sp>
        <p:nvSpPr>
          <p:cNvPr id="4" name="Text Placeholder 3"/>
          <p:cNvSpPr>
            <a:spLocks noGrp="1"/>
          </p:cNvSpPr>
          <p:nvPr>
            <p:ph type="body" sz="quarter" idx="10"/>
          </p:nvPr>
        </p:nvSpPr>
        <p:spPr>
          <a:xfrm>
            <a:off x="508001" y="1411552"/>
            <a:ext cx="11176000" cy="3913572"/>
          </a:xfrm>
        </p:spPr>
        <p:txBody>
          <a:bodyPr/>
          <a:lstStyle/>
          <a:p>
            <a:r>
              <a:rPr lang="en-US" dirty="0" smtClean="0"/>
              <a:t>Work with a mentor, usually a researcher</a:t>
            </a:r>
          </a:p>
          <a:p>
            <a:r>
              <a:rPr lang="en-US" dirty="0" smtClean="0"/>
              <a:t>Have a well-defined (hard?) problem to solve</a:t>
            </a:r>
          </a:p>
          <a:p>
            <a:r>
              <a:rPr lang="en-US" dirty="0" smtClean="0"/>
              <a:t>Mixture of</a:t>
            </a:r>
          </a:p>
          <a:p>
            <a:pPr lvl="1"/>
            <a:r>
              <a:rPr lang="en-US" dirty="0" smtClean="0"/>
              <a:t>Theoretical contribution</a:t>
            </a:r>
          </a:p>
          <a:p>
            <a:pPr lvl="1"/>
            <a:r>
              <a:rPr lang="en-US" dirty="0" smtClean="0"/>
              <a:t>Hacking</a:t>
            </a:r>
          </a:p>
          <a:p>
            <a:r>
              <a:rPr lang="en-US" dirty="0" smtClean="0"/>
              <a:t>Very likely you will interact with product groups</a:t>
            </a:r>
          </a:p>
          <a:p>
            <a:pPr lvl="1"/>
            <a:endParaRPr lang="en-US" dirty="0"/>
          </a:p>
        </p:txBody>
      </p:sp>
    </p:spTree>
    <p:extLst>
      <p:ext uri="{BB962C8B-B14F-4D97-AF65-F5344CB8AC3E}">
        <p14:creationId xmlns:p14="http://schemas.microsoft.com/office/powerpoint/2010/main" val="10134298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a:t>
            </a:r>
            <a:endParaRPr lang="en-US" dirty="0"/>
          </a:p>
        </p:txBody>
      </p:sp>
      <p:sp>
        <p:nvSpPr>
          <p:cNvPr id="3" name="Text Placeholder 2"/>
          <p:cNvSpPr>
            <a:spLocks noGrp="1"/>
          </p:cNvSpPr>
          <p:nvPr>
            <p:ph type="body" sz="quarter" idx="10"/>
          </p:nvPr>
        </p:nvSpPr>
        <p:spPr>
          <a:xfrm>
            <a:off x="508001" y="1411552"/>
            <a:ext cx="11176000" cy="3913572"/>
          </a:xfrm>
        </p:spPr>
        <p:txBody>
          <a:bodyPr/>
          <a:lstStyle/>
          <a:p>
            <a:r>
              <a:rPr lang="en-US" dirty="0"/>
              <a:t>P</a:t>
            </a:r>
            <a:r>
              <a:rPr lang="en-US" dirty="0" smtClean="0"/>
              <a:t>ublish the results of your internship</a:t>
            </a:r>
          </a:p>
          <a:p>
            <a:pPr lvl="1"/>
            <a:r>
              <a:rPr lang="en-US" dirty="0" smtClean="0"/>
              <a:t>See the list of publications of previous interns</a:t>
            </a:r>
          </a:p>
          <a:p>
            <a:r>
              <a:rPr lang="en-US" dirty="0" smtClean="0"/>
              <a:t>Ship the code you write in production</a:t>
            </a:r>
          </a:p>
          <a:p>
            <a:pPr lvl="1"/>
            <a:r>
              <a:rPr lang="en-US" dirty="0" smtClean="0"/>
              <a:t>Ex. Mehdi, Jacques-Henri, Vincent code is in CodeContracts</a:t>
            </a:r>
          </a:p>
          <a:p>
            <a:pPr lvl="1"/>
            <a:r>
              <a:rPr lang="en-US" dirty="0" smtClean="0"/>
              <a:t>(and it is pretty robust too ;-)</a:t>
            </a:r>
          </a:p>
          <a:p>
            <a:endParaRPr lang="en-US" dirty="0" smtClean="0"/>
          </a:p>
          <a:p>
            <a:endParaRPr lang="en-US" dirty="0"/>
          </a:p>
        </p:txBody>
      </p:sp>
    </p:spTree>
    <p:extLst>
      <p:ext uri="{BB962C8B-B14F-4D97-AF65-F5344CB8AC3E}">
        <p14:creationId xmlns:p14="http://schemas.microsoft.com/office/powerpoint/2010/main" val="10949743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apply?</a:t>
            </a:r>
            <a:endParaRPr lang="en-US" dirty="0"/>
          </a:p>
        </p:txBody>
      </p:sp>
      <p:sp>
        <p:nvSpPr>
          <p:cNvPr id="3" name="Text Placeholder 2"/>
          <p:cNvSpPr>
            <a:spLocks noGrp="1"/>
          </p:cNvSpPr>
          <p:nvPr>
            <p:ph type="body" sz="quarter" idx="10"/>
          </p:nvPr>
        </p:nvSpPr>
        <p:spPr>
          <a:xfrm>
            <a:off x="508001" y="1411552"/>
            <a:ext cx="11176000" cy="4058355"/>
          </a:xfrm>
        </p:spPr>
        <p:txBody>
          <a:bodyPr/>
          <a:lstStyle/>
          <a:p>
            <a:r>
              <a:rPr lang="en-US" dirty="0" smtClean="0"/>
              <a:t>Use the website, or</a:t>
            </a:r>
          </a:p>
          <a:p>
            <a:r>
              <a:rPr lang="en-US" dirty="0" smtClean="0"/>
              <a:t>Send an email directly the researcher you want to work with</a:t>
            </a:r>
          </a:p>
          <a:p>
            <a:pPr lvl="1"/>
            <a:r>
              <a:rPr lang="en-US" dirty="0" err="1" smtClean="0"/>
              <a:t>Example:</a:t>
            </a:r>
            <a:r>
              <a:rPr lang="en-US" dirty="0" err="1" smtClean="0">
                <a:hlinkClick r:id="rId2"/>
              </a:rPr>
              <a:t>logozzo@microsoft.com</a:t>
            </a:r>
            <a:endParaRPr lang="en-US" dirty="0" smtClean="0"/>
          </a:p>
          <a:p>
            <a:pPr marL="336145" lvl="1" indent="0">
              <a:buNone/>
            </a:pPr>
            <a:endParaRPr lang="en-US" dirty="0" smtClean="0"/>
          </a:p>
          <a:p>
            <a:pPr marL="0" indent="0">
              <a:buNone/>
            </a:pPr>
            <a:r>
              <a:rPr lang="en-US" dirty="0" smtClean="0"/>
              <a:t> </a:t>
            </a:r>
          </a:p>
          <a:p>
            <a:endParaRPr lang="en-US" dirty="0"/>
          </a:p>
        </p:txBody>
      </p:sp>
    </p:spTree>
    <p:extLst>
      <p:ext uri="{BB962C8B-B14F-4D97-AF65-F5344CB8AC3E}">
        <p14:creationId xmlns:p14="http://schemas.microsoft.com/office/powerpoint/2010/main" val="236192691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 </a:t>
            </a:r>
            <a:br>
              <a:rPr lang="en-US" dirty="0" smtClean="0"/>
            </a:br>
            <a:r>
              <a:rPr lang="en-US" dirty="0" smtClean="0"/>
              <a:t>Ask Mehdi!!!!</a:t>
            </a:r>
            <a:br>
              <a:rPr lang="en-US" dirty="0" smtClean="0"/>
            </a:br>
            <a:r>
              <a:rPr lang="en-US" sz="4400" dirty="0" smtClean="0"/>
              <a:t>(I am on the other side of the Atlantic sleeping ;-) )</a:t>
            </a:r>
            <a:endParaRPr lang="en-US" sz="4400" dirty="0"/>
          </a:p>
        </p:txBody>
      </p:sp>
    </p:spTree>
    <p:extLst>
      <p:ext uri="{BB962C8B-B14F-4D97-AF65-F5344CB8AC3E}">
        <p14:creationId xmlns:p14="http://schemas.microsoft.com/office/powerpoint/2010/main" val="141482659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Microsoft Research’s mission</a:t>
            </a:r>
            <a:endParaRPr lang="en-US" dirty="0"/>
          </a:p>
        </p:txBody>
      </p:sp>
      <p:grpSp>
        <p:nvGrpSpPr>
          <p:cNvPr id="3" name="Group 2"/>
          <p:cNvGrpSpPr/>
          <p:nvPr/>
        </p:nvGrpSpPr>
        <p:grpSpPr>
          <a:xfrm>
            <a:off x="536885" y="1102339"/>
            <a:ext cx="7576351" cy="5265885"/>
            <a:chOff x="370056" y="1751586"/>
            <a:chExt cx="5885547" cy="4085726"/>
          </a:xfrm>
        </p:grpSpPr>
        <p:sp>
          <p:nvSpPr>
            <p:cNvPr id="10" name="Rectangle 9"/>
            <p:cNvSpPr/>
            <p:nvPr/>
          </p:nvSpPr>
          <p:spPr>
            <a:xfrm>
              <a:off x="370056" y="1751586"/>
              <a:ext cx="2017213" cy="6724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84" tIns="67239" rIns="107584" bIns="67239" numCol="1" spcCol="0" rtlCol="0" fromWordArt="0" anchor="t" anchorCtr="0" forceAA="0" compatLnSpc="1">
              <a:prstTxWarp prst="textNoShape">
                <a:avLst/>
              </a:prstTxWarp>
              <a:noAutofit/>
            </a:bodyPr>
            <a:lstStyle/>
            <a:p>
              <a:pPr defTabSz="685731"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Expand the state of the art</a:t>
              </a:r>
            </a:p>
          </p:txBody>
        </p:sp>
        <p:sp>
          <p:nvSpPr>
            <p:cNvPr id="11" name="Rectangle 10"/>
            <p:cNvSpPr/>
            <p:nvPr/>
          </p:nvSpPr>
          <p:spPr>
            <a:xfrm>
              <a:off x="2421007" y="1751586"/>
              <a:ext cx="1983593" cy="6724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84" tIns="67239" rIns="107584" bIns="67239" numCol="1" spcCol="0" rtlCol="0" fromWordArt="0" anchor="t" anchorCtr="0" forceAA="0" compatLnSpc="1">
              <a:prstTxWarp prst="textNoShape">
                <a:avLst/>
              </a:prstTxWarp>
              <a:noAutofit/>
            </a:bodyPr>
            <a:lstStyle/>
            <a:p>
              <a:pPr defTabSz="685731"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Rapidly transfer technologies into products</a:t>
              </a:r>
            </a:p>
          </p:txBody>
        </p:sp>
        <p:sp>
          <p:nvSpPr>
            <p:cNvPr id="12" name="Rectangle 11"/>
            <p:cNvSpPr/>
            <p:nvPr/>
          </p:nvSpPr>
          <p:spPr>
            <a:xfrm>
              <a:off x="4440109" y="1751586"/>
              <a:ext cx="1815492" cy="67240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84" tIns="67239" rIns="107584" bIns="67239" numCol="1" spcCol="0" rtlCol="0" fromWordArt="0" anchor="t" anchorCtr="0" forceAA="0" compatLnSpc="1">
              <a:prstTxWarp prst="textNoShape">
                <a:avLst/>
              </a:prstTxWarp>
              <a:noAutofit/>
            </a:bodyPr>
            <a:lstStyle/>
            <a:p>
              <a:pPr defTabSz="685731"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Ensure that our tools have a future</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3" r="243"/>
            <a:stretch/>
          </p:blipFill>
          <p:spPr bwMode="auto">
            <a:xfrm>
              <a:off x="370059" y="2458413"/>
              <a:ext cx="3477224" cy="122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254"/>
            <a:stretch/>
          </p:blipFill>
          <p:spPr bwMode="auto">
            <a:xfrm>
              <a:off x="370058" y="3720088"/>
              <a:ext cx="1974348" cy="1096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64"/>
            <a:stretch/>
          </p:blipFill>
          <p:spPr bwMode="auto">
            <a:xfrm>
              <a:off x="2379660" y="3720088"/>
              <a:ext cx="1937786" cy="1096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82" r="193"/>
            <a:stretch/>
          </p:blipFill>
          <p:spPr bwMode="auto">
            <a:xfrm>
              <a:off x="4352696" y="3720088"/>
              <a:ext cx="1902905" cy="1096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316" r="3508" b="-1"/>
            <a:stretch/>
          </p:blipFill>
          <p:spPr bwMode="auto">
            <a:xfrm>
              <a:off x="370057" y="4851371"/>
              <a:ext cx="1446048" cy="985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r="3663"/>
            <a:stretch/>
          </p:blipFill>
          <p:spPr bwMode="auto">
            <a:xfrm>
              <a:off x="4875285" y="4851371"/>
              <a:ext cx="1380318" cy="985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2974"/>
            <a:stretch/>
          </p:blipFill>
          <p:spPr bwMode="auto">
            <a:xfrm>
              <a:off x="3395993" y="4851371"/>
              <a:ext cx="1446048" cy="985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l="6544" t="7490" r="6480" b="7490"/>
            <a:stretch/>
          </p:blipFill>
          <p:spPr>
            <a:xfrm>
              <a:off x="1849463" y="4851371"/>
              <a:ext cx="1512910" cy="985941"/>
            </a:xfrm>
            <a:prstGeom prst="rect">
              <a:avLst/>
            </a:prstGeom>
            <a:noFill/>
            <a:ln>
              <a:noFill/>
            </a:ln>
          </p:spPr>
        </p:pic>
        <p:pic>
          <p:nvPicPr>
            <p:cNvPr id="15" name="Picture 14"/>
            <p:cNvPicPr>
              <a:picLocks noChangeAspect="1"/>
            </p:cNvPicPr>
            <p:nvPr/>
          </p:nvPicPr>
          <p:blipFill rotWithShape="1">
            <a:blip r:embed="rId10">
              <a:extLst>
                <a:ext uri="{28A0092B-C50C-407E-A947-70E740481C1C}">
                  <a14:useLocalDpi xmlns:a14="http://schemas.microsoft.com/office/drawing/2010/main" val="0"/>
                </a:ext>
              </a:extLst>
            </a:blip>
            <a:srcRect l="60952" t="10834" b="53293"/>
            <a:stretch/>
          </p:blipFill>
          <p:spPr>
            <a:xfrm>
              <a:off x="3880526" y="2458413"/>
              <a:ext cx="2375075" cy="1227253"/>
            </a:xfrm>
            <a:prstGeom prst="rect">
              <a:avLst/>
            </a:prstGeom>
            <a:ln w="3175">
              <a:solidFill>
                <a:schemeClr val="tx1">
                  <a:alpha val="8000"/>
                </a:schemeClr>
              </a:solidFill>
            </a:ln>
          </p:spPr>
        </p:pic>
      </p:grpSp>
      <p:sp>
        <p:nvSpPr>
          <p:cNvPr id="16" name="Rectangle 15"/>
          <p:cNvSpPr/>
          <p:nvPr/>
        </p:nvSpPr>
        <p:spPr>
          <a:xfrm>
            <a:off x="8458167" y="1755489"/>
            <a:ext cx="1819148" cy="4524315"/>
          </a:xfrm>
          <a:prstGeom prst="rect">
            <a:avLst/>
          </a:prstGeom>
          <a:solidFill>
            <a:srgbClr val="FF0000"/>
          </a:solidFill>
        </p:spPr>
        <p:txBody>
          <a:bodyPr wrap="square">
            <a:spAutoFit/>
          </a:bodyPr>
          <a:lstStyle/>
          <a:p>
            <a:r>
              <a:rPr lang="en-US" sz="2400" dirty="0">
                <a:solidFill>
                  <a:schemeClr val="bg1"/>
                </a:solidFill>
              </a:rPr>
              <a:t>More than 850 Ph.D. researchers in 13 research labs around the world push the boundaries in 55 areas of computing.</a:t>
            </a:r>
          </a:p>
        </p:txBody>
      </p:sp>
      <p:sp>
        <p:nvSpPr>
          <p:cNvPr id="4" name="Rectangle 3"/>
          <p:cNvSpPr/>
          <p:nvPr/>
        </p:nvSpPr>
        <p:spPr>
          <a:xfrm>
            <a:off x="5974043" y="3247942"/>
            <a:ext cx="372218" cy="363946"/>
          </a:xfrm>
          <a:prstGeom prst="rect">
            <a:avLst/>
          </a:prstGeom>
        </p:spPr>
        <p:txBody>
          <a:bodyPr wrap="none">
            <a:spAutoFit/>
          </a:bodyPr>
          <a:lstStyle/>
          <a:p>
            <a:r>
              <a:rPr lang="en-US" sz="1765" dirty="0"/>
              <a:t>   </a:t>
            </a:r>
          </a:p>
        </p:txBody>
      </p:sp>
    </p:spTree>
    <p:extLst>
      <p:ext uri="{BB962C8B-B14F-4D97-AF65-F5344CB8AC3E}">
        <p14:creationId xmlns:p14="http://schemas.microsoft.com/office/powerpoint/2010/main" val="180185792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0" y="5514651"/>
            <a:ext cx="12192000" cy="1343299"/>
          </a:xfrm>
          <a:custGeom>
            <a:avLst/>
            <a:gdLst>
              <a:gd name="connsiteX0" fmla="*/ 0 w 12188825"/>
              <a:gd name="connsiteY0" fmla="*/ 0 h 1654404"/>
              <a:gd name="connsiteX1" fmla="*/ 12188825 w 12188825"/>
              <a:gd name="connsiteY1" fmla="*/ 0 h 1654404"/>
              <a:gd name="connsiteX2" fmla="*/ 12188825 w 12188825"/>
              <a:gd name="connsiteY2" fmla="*/ 1654404 h 1654404"/>
              <a:gd name="connsiteX3" fmla="*/ 0 w 12188825"/>
              <a:gd name="connsiteY3" fmla="*/ 1654404 h 1654404"/>
              <a:gd name="connsiteX4" fmla="*/ 0 w 12188825"/>
              <a:gd name="connsiteY4" fmla="*/ 0 h 1654404"/>
              <a:gd name="connsiteX0" fmla="*/ 0 w 12188825"/>
              <a:gd name="connsiteY0" fmla="*/ 0 h 1654404"/>
              <a:gd name="connsiteX1" fmla="*/ 12188825 w 12188825"/>
              <a:gd name="connsiteY1" fmla="*/ 0 h 1654404"/>
              <a:gd name="connsiteX2" fmla="*/ 12188825 w 12188825"/>
              <a:gd name="connsiteY2" fmla="*/ 1654404 h 1654404"/>
              <a:gd name="connsiteX3" fmla="*/ 0 w 12188825"/>
              <a:gd name="connsiteY3" fmla="*/ 1654404 h 1654404"/>
              <a:gd name="connsiteX4" fmla="*/ 0 w 12188825"/>
              <a:gd name="connsiteY4" fmla="*/ 0 h 1654404"/>
              <a:gd name="connsiteX0" fmla="*/ 0 w 12188825"/>
              <a:gd name="connsiteY0" fmla="*/ 0 h 1654404"/>
              <a:gd name="connsiteX1" fmla="*/ 12188825 w 12188825"/>
              <a:gd name="connsiteY1" fmla="*/ 0 h 1654404"/>
              <a:gd name="connsiteX2" fmla="*/ 12188825 w 12188825"/>
              <a:gd name="connsiteY2" fmla="*/ 1654404 h 1654404"/>
              <a:gd name="connsiteX3" fmla="*/ 0 w 12188825"/>
              <a:gd name="connsiteY3" fmla="*/ 1654404 h 1654404"/>
              <a:gd name="connsiteX4" fmla="*/ 0 w 12188825"/>
              <a:gd name="connsiteY4" fmla="*/ 0 h 1654404"/>
              <a:gd name="connsiteX0" fmla="*/ 0 w 12188825"/>
              <a:gd name="connsiteY0" fmla="*/ 27509 h 1681913"/>
              <a:gd name="connsiteX1" fmla="*/ 12188825 w 12188825"/>
              <a:gd name="connsiteY1" fmla="*/ 27509 h 1681913"/>
              <a:gd name="connsiteX2" fmla="*/ 12188825 w 12188825"/>
              <a:gd name="connsiteY2" fmla="*/ 1681913 h 1681913"/>
              <a:gd name="connsiteX3" fmla="*/ 0 w 12188825"/>
              <a:gd name="connsiteY3" fmla="*/ 1681913 h 1681913"/>
              <a:gd name="connsiteX4" fmla="*/ 0 w 12188825"/>
              <a:gd name="connsiteY4" fmla="*/ 27509 h 1681913"/>
              <a:gd name="connsiteX0" fmla="*/ 0 w 12188825"/>
              <a:gd name="connsiteY0" fmla="*/ 27509 h 1681913"/>
              <a:gd name="connsiteX1" fmla="*/ 12188825 w 12188825"/>
              <a:gd name="connsiteY1" fmla="*/ 27509 h 1681913"/>
              <a:gd name="connsiteX2" fmla="*/ 12188825 w 12188825"/>
              <a:gd name="connsiteY2" fmla="*/ 1681913 h 1681913"/>
              <a:gd name="connsiteX3" fmla="*/ 0 w 12188825"/>
              <a:gd name="connsiteY3" fmla="*/ 1681913 h 1681913"/>
              <a:gd name="connsiteX4" fmla="*/ 0 w 12188825"/>
              <a:gd name="connsiteY4" fmla="*/ 27509 h 1681913"/>
              <a:gd name="connsiteX0" fmla="*/ 0 w 12188825"/>
              <a:gd name="connsiteY0" fmla="*/ 0 h 1654404"/>
              <a:gd name="connsiteX1" fmla="*/ 12188825 w 12188825"/>
              <a:gd name="connsiteY1" fmla="*/ 0 h 1654404"/>
              <a:gd name="connsiteX2" fmla="*/ 12188825 w 12188825"/>
              <a:gd name="connsiteY2" fmla="*/ 1654404 h 1654404"/>
              <a:gd name="connsiteX3" fmla="*/ 0 w 12188825"/>
              <a:gd name="connsiteY3" fmla="*/ 1654404 h 1654404"/>
              <a:gd name="connsiteX4" fmla="*/ 0 w 12188825"/>
              <a:gd name="connsiteY4" fmla="*/ 0 h 1654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25" h="1654404">
                <a:moveTo>
                  <a:pt x="0" y="0"/>
                </a:moveTo>
                <a:lnTo>
                  <a:pt x="12188825" y="0"/>
                </a:lnTo>
                <a:lnTo>
                  <a:pt x="12188825" y="1654404"/>
                </a:lnTo>
                <a:lnTo>
                  <a:pt x="0" y="1654404"/>
                </a:lnTo>
                <a:lnTo>
                  <a:pt x="0" y="0"/>
                </a:lnTo>
                <a:close/>
              </a:path>
            </a:pathLst>
          </a:custGeom>
          <a:gradFill>
            <a:gsLst>
              <a:gs pos="0">
                <a:schemeClr val="bg1">
                  <a:lumMod val="50000"/>
                  <a:lumOff val="50000"/>
                  <a:alpha val="45000"/>
                </a:schemeClr>
              </a:gs>
              <a:gs pos="55000">
                <a:schemeClr val="bg1">
                  <a:alpha val="80000"/>
                </a:schemeClr>
              </a:gs>
              <a:gs pos="100000">
                <a:schemeClr val="bg1"/>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2869" tIns="51434" rIns="102869" bIns="51434" numCol="1" rtlCol="0" anchor="ctr" anchorCtr="0" compatLnSpc="1">
            <a:prstTxWarp prst="textNoShape">
              <a:avLst/>
            </a:prstTxWarp>
          </a:bodyPr>
          <a:lstStyle/>
          <a:p>
            <a:pPr algn="ctr" defTabSz="1028426"/>
            <a:endParaRPr lang="en-US" sz="1471" dirty="0">
              <a:solidFill>
                <a:srgbClr val="FFFFFF"/>
              </a:solidFill>
            </a:endParaRPr>
          </a:p>
        </p:txBody>
      </p:sp>
      <p:sp>
        <p:nvSpPr>
          <p:cNvPr id="9" name="Freeform 8"/>
          <p:cNvSpPr/>
          <p:nvPr/>
        </p:nvSpPr>
        <p:spPr bwMode="auto">
          <a:xfrm>
            <a:off x="989272" y="2133618"/>
            <a:ext cx="4879657" cy="4343339"/>
          </a:xfrm>
          <a:custGeom>
            <a:avLst/>
            <a:gdLst>
              <a:gd name="connsiteX0" fmla="*/ 0 w 4475163"/>
              <a:gd name="connsiteY0" fmla="*/ 0 h 4343400"/>
              <a:gd name="connsiteX1" fmla="*/ 4475163 w 4475163"/>
              <a:gd name="connsiteY1" fmla="*/ 0 h 4343400"/>
              <a:gd name="connsiteX2" fmla="*/ 4475163 w 4475163"/>
              <a:gd name="connsiteY2" fmla="*/ 4343400 h 4343400"/>
              <a:gd name="connsiteX3" fmla="*/ 0 w 4475163"/>
              <a:gd name="connsiteY3" fmla="*/ 4343400 h 4343400"/>
              <a:gd name="connsiteX4" fmla="*/ 0 w 4475163"/>
              <a:gd name="connsiteY4" fmla="*/ 0 h 4343400"/>
              <a:gd name="connsiteX0" fmla="*/ 0 w 4475163"/>
              <a:gd name="connsiteY0" fmla="*/ 0 h 4343400"/>
              <a:gd name="connsiteX1" fmla="*/ 4475163 w 4475163"/>
              <a:gd name="connsiteY1" fmla="*/ 0 h 4343400"/>
              <a:gd name="connsiteX2" fmla="*/ 4475163 w 4475163"/>
              <a:gd name="connsiteY2" fmla="*/ 4343400 h 4343400"/>
              <a:gd name="connsiteX3" fmla="*/ 0 w 4475163"/>
              <a:gd name="connsiteY3" fmla="*/ 2676525 h 4343400"/>
              <a:gd name="connsiteX4" fmla="*/ 0 w 4475163"/>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5163" h="4343400">
                <a:moveTo>
                  <a:pt x="0" y="0"/>
                </a:moveTo>
                <a:lnTo>
                  <a:pt x="4475163" y="0"/>
                </a:lnTo>
                <a:lnTo>
                  <a:pt x="4475163" y="4343400"/>
                </a:lnTo>
                <a:lnTo>
                  <a:pt x="0" y="2676525"/>
                </a:lnTo>
                <a:lnTo>
                  <a:pt x="0" y="0"/>
                </a:lnTo>
                <a:close/>
              </a:path>
            </a:pathLst>
          </a:custGeom>
          <a:gradFill flip="none" rotWithShape="1">
            <a:gsLst>
              <a:gs pos="0">
                <a:schemeClr val="bg1">
                  <a:alpha val="30000"/>
                </a:schemeClr>
              </a:gs>
              <a:gs pos="55000">
                <a:schemeClr val="bg1">
                  <a:lumMod val="75000"/>
                  <a:lumOff val="25000"/>
                  <a:alpha val="65000"/>
                </a:schemeClr>
              </a:gs>
              <a:gs pos="100000">
                <a:schemeClr val="bg1">
                  <a:lumMod val="50000"/>
                  <a:lumOff val="50000"/>
                  <a:alpha val="60000"/>
                </a:schemeClr>
              </a:gs>
            </a:gsLst>
            <a:lin ang="16200000" scaled="1"/>
            <a:tileRect/>
          </a:gradFill>
          <a:ln>
            <a:gradFill flip="none" rotWithShape="1">
              <a:gsLst>
                <a:gs pos="0">
                  <a:schemeClr val="bg1">
                    <a:lumMod val="65000"/>
                    <a:lumOff val="35000"/>
                  </a:schemeClr>
                </a:gs>
                <a:gs pos="50000">
                  <a:schemeClr val="tx1">
                    <a:lumMod val="50000"/>
                    <a:alpha val="0"/>
                  </a:schemeClr>
                </a:gs>
                <a:gs pos="100000">
                  <a:schemeClr val="tx1">
                    <a:lumMod val="65000"/>
                    <a:alpha val="0"/>
                  </a:schemeClr>
                </a:gs>
              </a:gsLst>
              <a:lin ang="5400000" scaled="1"/>
              <a:tileRect/>
            </a:gra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2869" tIns="51434" rIns="102869" bIns="51434" numCol="1" rtlCol="0" anchor="ctr" anchorCtr="0" compatLnSpc="1">
            <a:prstTxWarp prst="textNoShape">
              <a:avLst/>
            </a:prstTxWarp>
          </a:bodyPr>
          <a:lstStyle/>
          <a:p>
            <a:pPr algn="ctr" defTabSz="1028426"/>
            <a:endParaRPr lang="en-US" sz="2647" dirty="0">
              <a:solidFill>
                <a:srgbClr val="FFFFFF"/>
              </a:solidFill>
            </a:endParaRPr>
          </a:p>
        </p:txBody>
      </p:sp>
      <p:sp>
        <p:nvSpPr>
          <p:cNvPr id="10" name="Freeform 9"/>
          <p:cNvSpPr/>
          <p:nvPr/>
        </p:nvSpPr>
        <p:spPr bwMode="auto">
          <a:xfrm flipH="1">
            <a:off x="6335778" y="2133618"/>
            <a:ext cx="4879657" cy="4343339"/>
          </a:xfrm>
          <a:custGeom>
            <a:avLst/>
            <a:gdLst>
              <a:gd name="connsiteX0" fmla="*/ 0 w 4475163"/>
              <a:gd name="connsiteY0" fmla="*/ 0 h 4343400"/>
              <a:gd name="connsiteX1" fmla="*/ 4475163 w 4475163"/>
              <a:gd name="connsiteY1" fmla="*/ 0 h 4343400"/>
              <a:gd name="connsiteX2" fmla="*/ 4475163 w 4475163"/>
              <a:gd name="connsiteY2" fmla="*/ 4343400 h 4343400"/>
              <a:gd name="connsiteX3" fmla="*/ 0 w 4475163"/>
              <a:gd name="connsiteY3" fmla="*/ 4343400 h 4343400"/>
              <a:gd name="connsiteX4" fmla="*/ 0 w 4475163"/>
              <a:gd name="connsiteY4" fmla="*/ 0 h 4343400"/>
              <a:gd name="connsiteX0" fmla="*/ 0 w 4475163"/>
              <a:gd name="connsiteY0" fmla="*/ 0 h 4343400"/>
              <a:gd name="connsiteX1" fmla="*/ 4475163 w 4475163"/>
              <a:gd name="connsiteY1" fmla="*/ 0 h 4343400"/>
              <a:gd name="connsiteX2" fmla="*/ 4475163 w 4475163"/>
              <a:gd name="connsiteY2" fmla="*/ 4343400 h 4343400"/>
              <a:gd name="connsiteX3" fmla="*/ 0 w 4475163"/>
              <a:gd name="connsiteY3" fmla="*/ 2676525 h 4343400"/>
              <a:gd name="connsiteX4" fmla="*/ 0 w 4475163"/>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5163" h="4343400">
                <a:moveTo>
                  <a:pt x="0" y="0"/>
                </a:moveTo>
                <a:lnTo>
                  <a:pt x="4475163" y="0"/>
                </a:lnTo>
                <a:lnTo>
                  <a:pt x="4475163" y="4343400"/>
                </a:lnTo>
                <a:lnTo>
                  <a:pt x="0" y="2676525"/>
                </a:lnTo>
                <a:lnTo>
                  <a:pt x="0" y="0"/>
                </a:lnTo>
                <a:close/>
              </a:path>
            </a:pathLst>
          </a:custGeom>
          <a:gradFill flip="none" rotWithShape="1">
            <a:gsLst>
              <a:gs pos="0">
                <a:schemeClr val="bg1">
                  <a:alpha val="30000"/>
                </a:schemeClr>
              </a:gs>
              <a:gs pos="55000">
                <a:schemeClr val="bg1">
                  <a:lumMod val="75000"/>
                  <a:lumOff val="25000"/>
                  <a:alpha val="65000"/>
                </a:schemeClr>
              </a:gs>
              <a:gs pos="100000">
                <a:schemeClr val="bg1">
                  <a:lumMod val="50000"/>
                  <a:lumOff val="50000"/>
                  <a:alpha val="60000"/>
                </a:schemeClr>
              </a:gs>
            </a:gsLst>
            <a:lin ang="16200000" scaled="1"/>
            <a:tileRect/>
          </a:gradFill>
          <a:ln>
            <a:gradFill flip="none" rotWithShape="1">
              <a:gsLst>
                <a:gs pos="0">
                  <a:schemeClr val="bg1">
                    <a:lumMod val="65000"/>
                    <a:lumOff val="35000"/>
                  </a:schemeClr>
                </a:gs>
                <a:gs pos="50000">
                  <a:schemeClr val="tx1">
                    <a:lumMod val="50000"/>
                    <a:alpha val="0"/>
                  </a:schemeClr>
                </a:gs>
                <a:gs pos="100000">
                  <a:schemeClr val="tx1">
                    <a:lumMod val="65000"/>
                    <a:alpha val="0"/>
                  </a:schemeClr>
                </a:gs>
              </a:gsLst>
              <a:lin ang="5400000" scaled="1"/>
              <a:tileRect/>
            </a:gra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2869" tIns="51434" rIns="102869" bIns="51434" numCol="1" rtlCol="0" anchor="ctr" anchorCtr="0" compatLnSpc="1">
            <a:prstTxWarp prst="textNoShape">
              <a:avLst/>
            </a:prstTxWarp>
          </a:bodyPr>
          <a:lstStyle/>
          <a:p>
            <a:pPr algn="ctr" defTabSz="1028426"/>
            <a:endParaRPr lang="en-US" sz="2647" dirty="0">
              <a:solidFill>
                <a:srgbClr val="FFFFFF"/>
              </a:solidFill>
            </a:endParaRPr>
          </a:p>
        </p:txBody>
      </p:sp>
      <p:sp>
        <p:nvSpPr>
          <p:cNvPr id="14" name="Oval 13"/>
          <p:cNvSpPr/>
          <p:nvPr/>
        </p:nvSpPr>
        <p:spPr bwMode="auto">
          <a:xfrm>
            <a:off x="3296511" y="3533775"/>
            <a:ext cx="5649796" cy="2638387"/>
          </a:xfrm>
          <a:prstGeom prst="ellipse">
            <a:avLst/>
          </a:prstGeom>
          <a:gradFill flip="none" rotWithShape="1">
            <a:gsLst>
              <a:gs pos="0">
                <a:schemeClr val="tx1"/>
              </a:gs>
              <a:gs pos="7000">
                <a:schemeClr val="bg1">
                  <a:lumMod val="50000"/>
                  <a:lumOff val="50000"/>
                  <a:alpha val="56000"/>
                </a:schemeClr>
              </a:gs>
              <a:gs pos="38000">
                <a:srgbClr val="080808">
                  <a:alpha val="56000"/>
                </a:srgbClr>
              </a:gs>
              <a:gs pos="48000">
                <a:srgbClr val="000000">
                  <a:alpha val="76000"/>
                </a:srgbClr>
              </a:gs>
              <a:gs pos="75000">
                <a:srgbClr val="000000">
                  <a:alpha val="80000"/>
                </a:srgbClr>
              </a:gs>
              <a:gs pos="84000">
                <a:srgbClr val="FFFFFF">
                  <a:alpha val="0"/>
                </a:srgbClr>
              </a:gs>
              <a:gs pos="88000">
                <a:schemeClr val="tx1">
                  <a:lumMod val="50000"/>
                  <a:alpha val="5000"/>
                </a:schemeClr>
              </a:gs>
              <a:gs pos="99000">
                <a:srgbClr val="FFFFFF"/>
              </a:gs>
            </a:gsLst>
            <a:lin ang="15000000" scaled="0"/>
            <a:tileRect/>
          </a:gradFill>
          <a:ln w="9525">
            <a:noFill/>
            <a:headEnd type="none" w="med" len="med"/>
            <a:tailEnd type="none" w="med" len="med"/>
          </a:ln>
          <a:effectLst>
            <a:reflection blurRad="6350" stA="50000" endA="300" endPos="38500" dist="50800" dir="5400000" sy="-100000" algn="bl" rotWithShape="0"/>
          </a:effectLst>
        </p:spPr>
        <p:style>
          <a:lnRef idx="1">
            <a:schemeClr val="accent2"/>
          </a:lnRef>
          <a:fillRef idx="3">
            <a:schemeClr val="accent2"/>
          </a:fillRef>
          <a:effectRef idx="2">
            <a:schemeClr val="accent2"/>
          </a:effectRef>
          <a:fontRef idx="minor">
            <a:schemeClr val="lt1"/>
          </a:fontRef>
        </p:style>
        <p:txBody>
          <a:bodyPr vert="horz" wrap="square" lIns="102847" tIns="342827" rIns="102847" bIns="51425"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7256" spc="-171" dirty="0">
              <a:ln w="18415" cmpd="sng">
                <a:noFill/>
                <a:prstDash val="solid"/>
              </a:ln>
              <a:solidFill>
                <a:srgbClr val="000000"/>
              </a:solidFill>
              <a:effectLst>
                <a:glow rad="101600">
                  <a:srgbClr val="CCECFF"/>
                </a:glow>
                <a:innerShdw blurRad="114300">
                  <a:prstClr val="black"/>
                </a:innerShdw>
              </a:effectLst>
            </a:endParaRPr>
          </a:p>
        </p:txBody>
      </p:sp>
      <p:sp>
        <p:nvSpPr>
          <p:cNvPr id="265218" name="Rectangle 2"/>
          <p:cNvSpPr>
            <a:spLocks noGrp="1" noChangeArrowheads="1"/>
          </p:cNvSpPr>
          <p:nvPr>
            <p:ph type="title"/>
          </p:nvPr>
        </p:nvSpPr>
        <p:spPr>
          <a:xfrm>
            <a:off x="512036" y="228647"/>
            <a:ext cx="11167929" cy="498591"/>
          </a:xfrm>
        </p:spPr>
        <p:txBody>
          <a:bodyPr/>
          <a:lstStyle/>
          <a:p>
            <a:r>
              <a:rPr lang="en-US" sz="3530" dirty="0">
                <a:cs typeface="Arial" pitchFamily="34" charset="0"/>
              </a:rPr>
              <a:t>Microsoft Research does </a:t>
            </a:r>
            <a:r>
              <a:rPr lang="en-US" sz="3530" u="sng" dirty="0">
                <a:cs typeface="Arial" pitchFamily="34" charset="0"/>
              </a:rPr>
              <a:t>Basic</a:t>
            </a:r>
            <a:r>
              <a:rPr lang="en-US" sz="3530" dirty="0">
                <a:cs typeface="Arial" pitchFamily="34" charset="0"/>
              </a:rPr>
              <a:t> Research</a:t>
            </a:r>
          </a:p>
        </p:txBody>
      </p:sp>
      <p:pic>
        <p:nvPicPr>
          <p:cNvPr id="272385" name="Picture 1" descr="C:\Documents and Settings\alyssaj\My Documents\My Pictures\DVD_ART34\Artwork_Imagery\Shapes\rings\blue-ring.png"/>
          <p:cNvPicPr>
            <a:picLocks noChangeAspect="1" noChangeArrowheads="1"/>
          </p:cNvPicPr>
          <p:nvPr/>
        </p:nvPicPr>
        <p:blipFill>
          <a:blip r:embed="rId3" cstate="print"/>
          <a:srcRect/>
          <a:stretch>
            <a:fillRect/>
          </a:stretch>
        </p:blipFill>
        <p:spPr bwMode="auto">
          <a:xfrm>
            <a:off x="1931402" y="3533775"/>
            <a:ext cx="8329197" cy="3505150"/>
          </a:xfrm>
          <a:prstGeom prst="rect">
            <a:avLst/>
          </a:prstGeom>
          <a:noFill/>
        </p:spPr>
      </p:pic>
      <p:sp>
        <p:nvSpPr>
          <p:cNvPr id="8" name="Rectangle 7"/>
          <p:cNvSpPr/>
          <p:nvPr/>
        </p:nvSpPr>
        <p:spPr>
          <a:xfrm>
            <a:off x="3993912" y="3804230"/>
            <a:ext cx="6094412" cy="1983370"/>
          </a:xfrm>
          <a:prstGeom prst="rect">
            <a:avLst/>
          </a:prstGeom>
        </p:spPr>
        <p:txBody>
          <a:bodyPr lIns="102874" tIns="51436" rIns="102874" bIns="51436">
            <a:spAutoFit/>
          </a:bodyPr>
          <a:lstStyle/>
          <a:p>
            <a:pPr marL="460801" lvl="1">
              <a:lnSpc>
                <a:spcPct val="78000"/>
              </a:lnSpc>
              <a:spcBef>
                <a:spcPct val="20000"/>
              </a:spcBef>
              <a:buClr>
                <a:srgbClr val="969696"/>
              </a:buClr>
              <a:buSzPct val="80000"/>
            </a:pPr>
            <a:r>
              <a:rPr lang="en-US" sz="2353" dirty="0">
                <a:gradFill>
                  <a:gsLst>
                    <a:gs pos="0">
                      <a:srgbClr val="FFFFFF"/>
                    </a:gs>
                    <a:gs pos="86000">
                      <a:srgbClr val="FFFFFF"/>
                    </a:gs>
                  </a:gsLst>
                  <a:lin ang="5400000" scaled="0"/>
                </a:gradFill>
              </a:rPr>
              <a:t>Microsoft in 1990:</a:t>
            </a:r>
          </a:p>
          <a:p>
            <a:pPr marL="837658" lvl="1" indent="-376857">
              <a:lnSpc>
                <a:spcPct val="78000"/>
              </a:lnSpc>
              <a:spcBef>
                <a:spcPct val="20000"/>
              </a:spcBef>
              <a:buClr>
                <a:srgbClr val="969696"/>
              </a:buClr>
              <a:buSzPct val="80000"/>
              <a:buFont typeface="Wingdings" pitchFamily="2" charset="2"/>
              <a:buChar char="l"/>
            </a:pPr>
            <a:r>
              <a:rPr lang="en-US" sz="2353" dirty="0">
                <a:gradFill>
                  <a:gsLst>
                    <a:gs pos="0">
                      <a:srgbClr val="FFFFFF"/>
                    </a:gs>
                    <a:gs pos="86000">
                      <a:srgbClr val="FFFFFF"/>
                    </a:gs>
                  </a:gsLst>
                  <a:lin ang="5400000" scaled="0"/>
                </a:gradFill>
              </a:rPr>
              <a:t>$1B in sales</a:t>
            </a:r>
          </a:p>
          <a:p>
            <a:pPr marL="837658" lvl="1" indent="-376857">
              <a:lnSpc>
                <a:spcPct val="78000"/>
              </a:lnSpc>
              <a:spcBef>
                <a:spcPct val="20000"/>
              </a:spcBef>
              <a:buClr>
                <a:srgbClr val="969696"/>
              </a:buClr>
              <a:buSzPct val="80000"/>
              <a:buFont typeface="Wingdings" pitchFamily="2" charset="2"/>
              <a:buChar char="l"/>
            </a:pPr>
            <a:r>
              <a:rPr lang="en-US" sz="2353" dirty="0">
                <a:gradFill>
                  <a:gsLst>
                    <a:gs pos="0">
                      <a:srgbClr val="FFFFFF"/>
                    </a:gs>
                    <a:gs pos="86000">
                      <a:srgbClr val="FFFFFF"/>
                    </a:gs>
                  </a:gsLst>
                  <a:lin ang="5400000" scaled="0"/>
                </a:gradFill>
              </a:rPr>
              <a:t>5000 employees</a:t>
            </a:r>
          </a:p>
          <a:p>
            <a:pPr marL="837658" lvl="1" indent="-376857">
              <a:lnSpc>
                <a:spcPct val="78000"/>
              </a:lnSpc>
              <a:spcBef>
                <a:spcPct val="20000"/>
              </a:spcBef>
              <a:buClr>
                <a:srgbClr val="969696"/>
              </a:buClr>
              <a:buSzPct val="80000"/>
              <a:buFont typeface="Wingdings" pitchFamily="2" charset="2"/>
              <a:buChar char="l"/>
            </a:pPr>
            <a:r>
              <a:rPr lang="en-US" sz="2353" dirty="0">
                <a:gradFill>
                  <a:gsLst>
                    <a:gs pos="0">
                      <a:srgbClr val="FFFFFF"/>
                    </a:gs>
                    <a:gs pos="86000">
                      <a:srgbClr val="FFFFFF"/>
                    </a:gs>
                  </a:gsLst>
                  <a:lin ang="5400000" scaled="0"/>
                </a:gradFill>
              </a:rPr>
              <a:t>Key products: </a:t>
            </a:r>
          </a:p>
          <a:p>
            <a:pPr marL="1219872" lvl="2" indent="-382215">
              <a:lnSpc>
                <a:spcPct val="78000"/>
              </a:lnSpc>
              <a:spcBef>
                <a:spcPct val="20000"/>
              </a:spcBef>
              <a:buClr>
                <a:srgbClr val="969696"/>
              </a:buClr>
              <a:buSzPct val="80000"/>
              <a:buFont typeface="Wingdings" pitchFamily="2" charset="2"/>
              <a:buChar char="l"/>
            </a:pPr>
            <a:r>
              <a:rPr lang="en-US" sz="1765" dirty="0">
                <a:gradFill>
                  <a:gsLst>
                    <a:gs pos="0">
                      <a:srgbClr val="FFFFFF"/>
                    </a:gs>
                    <a:gs pos="86000">
                      <a:srgbClr val="FFFFFF"/>
                    </a:gs>
                  </a:gsLst>
                  <a:lin ang="5400000" scaled="0"/>
                </a:gradFill>
              </a:rPr>
              <a:t>Word, Excel, PowerPoint</a:t>
            </a:r>
          </a:p>
          <a:p>
            <a:pPr marL="1219872" lvl="2" indent="-382215">
              <a:lnSpc>
                <a:spcPct val="78000"/>
              </a:lnSpc>
              <a:spcBef>
                <a:spcPct val="20000"/>
              </a:spcBef>
              <a:buClr>
                <a:srgbClr val="969696"/>
              </a:buClr>
              <a:buSzPct val="80000"/>
              <a:buFont typeface="Wingdings" pitchFamily="2" charset="2"/>
              <a:buChar char="l"/>
            </a:pPr>
            <a:r>
              <a:rPr lang="en-US" sz="1765" dirty="0">
                <a:gradFill>
                  <a:gsLst>
                    <a:gs pos="0">
                      <a:srgbClr val="FFFFFF"/>
                    </a:gs>
                    <a:gs pos="86000">
                      <a:srgbClr val="FFFFFF"/>
                    </a:gs>
                  </a:gsLst>
                  <a:lin ang="5400000" scaled="0"/>
                </a:gradFill>
              </a:rPr>
              <a:t>DOS, Windows 3.0</a:t>
            </a:r>
          </a:p>
        </p:txBody>
      </p:sp>
      <p:sp>
        <p:nvSpPr>
          <p:cNvPr id="11" name="Rectangle 10"/>
          <p:cNvSpPr/>
          <p:nvPr/>
        </p:nvSpPr>
        <p:spPr>
          <a:xfrm>
            <a:off x="1133772" y="2358051"/>
            <a:ext cx="4735158" cy="828112"/>
          </a:xfrm>
          <a:prstGeom prst="rect">
            <a:avLst/>
          </a:prstGeom>
        </p:spPr>
        <p:txBody>
          <a:bodyPr wrap="square" lIns="102874" tIns="51436" rIns="102874" bIns="51436">
            <a:spAutoFit/>
          </a:bodyPr>
          <a:lstStyle/>
          <a:p>
            <a:r>
              <a:rPr lang="en-US" sz="2353" dirty="0"/>
              <a:t>Nathan </a:t>
            </a:r>
            <a:r>
              <a:rPr lang="en-US" sz="2353" dirty="0" err="1"/>
              <a:t>Myhrvold</a:t>
            </a:r>
            <a:r>
              <a:rPr lang="en-US" sz="2353" dirty="0"/>
              <a:t> proposed and founded MSR in 1990</a:t>
            </a:r>
          </a:p>
        </p:txBody>
      </p:sp>
      <p:sp>
        <p:nvSpPr>
          <p:cNvPr id="12" name="Rectangle 11"/>
          <p:cNvSpPr/>
          <p:nvPr/>
        </p:nvSpPr>
        <p:spPr>
          <a:xfrm>
            <a:off x="6631129" y="2358050"/>
            <a:ext cx="4325477" cy="1190230"/>
          </a:xfrm>
          <a:prstGeom prst="rect">
            <a:avLst/>
          </a:prstGeom>
        </p:spPr>
        <p:txBody>
          <a:bodyPr wrap="square" lIns="102874" tIns="51436" rIns="102874" bIns="51436">
            <a:spAutoFit/>
          </a:bodyPr>
          <a:lstStyle/>
          <a:p>
            <a:r>
              <a:rPr lang="en-US" sz="2353" dirty="0"/>
              <a:t>We were </a:t>
            </a:r>
            <a:r>
              <a:rPr lang="en-US" sz="2353" u="sng" dirty="0"/>
              <a:t>not</a:t>
            </a:r>
            <a:r>
              <a:rPr lang="en-US" sz="2353" dirty="0"/>
              <a:t> the kind of company you would expect to do basic research</a:t>
            </a:r>
          </a:p>
        </p:txBody>
      </p:sp>
      <p:sp>
        <p:nvSpPr>
          <p:cNvPr id="2" name="TextBox 1"/>
          <p:cNvSpPr txBox="1"/>
          <p:nvPr/>
        </p:nvSpPr>
        <p:spPr>
          <a:xfrm>
            <a:off x="0" y="965573"/>
            <a:ext cx="12192000" cy="1090648"/>
          </a:xfrm>
          <a:prstGeom prst="rect">
            <a:avLst/>
          </a:prstGeom>
          <a:noFill/>
        </p:spPr>
        <p:txBody>
          <a:bodyPr wrap="square" lIns="108849" tIns="54425" rIns="108849" bIns="54425" rtlCol="0">
            <a:spAutoFit/>
          </a:bodyPr>
          <a:lstStyle/>
          <a:p>
            <a:pPr algn="ctr"/>
            <a:r>
              <a:rPr lang="en-US" sz="2255" dirty="0"/>
              <a:t>Basic research is carried out to increase understanding of fundamental principles.</a:t>
            </a:r>
            <a:r>
              <a:rPr lang="en-US" sz="1765" dirty="0"/>
              <a:t> </a:t>
            </a:r>
            <a:endParaRPr lang="en-US" sz="1765" dirty="0"/>
          </a:p>
          <a:p>
            <a:pPr algn="ctr"/>
            <a:endParaRPr lang="en-US" sz="588" dirty="0"/>
          </a:p>
          <a:p>
            <a:pPr algn="ctr"/>
            <a:r>
              <a:rPr lang="en-US" sz="1765" dirty="0"/>
              <a:t>Many </a:t>
            </a:r>
            <a:r>
              <a:rPr lang="en-US" sz="1765" dirty="0"/>
              <a:t>times the end results have no direct or immediate commercial </a:t>
            </a:r>
            <a:r>
              <a:rPr lang="en-US" sz="1765" dirty="0"/>
              <a:t>benefits. </a:t>
            </a:r>
          </a:p>
          <a:p>
            <a:pPr algn="ctr"/>
            <a:r>
              <a:rPr lang="en-US" sz="1765" dirty="0"/>
              <a:t>However</a:t>
            </a:r>
            <a:r>
              <a:rPr lang="en-US" sz="1765" dirty="0"/>
              <a:t>, </a:t>
            </a:r>
            <a:r>
              <a:rPr lang="en-US" sz="1765" dirty="0"/>
              <a:t>it </a:t>
            </a:r>
            <a:r>
              <a:rPr lang="en-US" sz="1765" dirty="0"/>
              <a:t>is the basis for many commercial products and applied </a:t>
            </a:r>
            <a:r>
              <a:rPr lang="en-US" sz="1765" dirty="0"/>
              <a:t>research.</a:t>
            </a:r>
            <a:endParaRPr lang="en-US" sz="1765"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15880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61106" y="3169795"/>
            <a:ext cx="11468231" cy="1146114"/>
          </a:xfrm>
          <a:prstGeom prst="rect">
            <a:avLst/>
          </a:prstGeom>
          <a:solidFill>
            <a:schemeClr val="tx2"/>
          </a:solidFill>
        </p:spPr>
        <p:txBody>
          <a:bodyPr wrap="square" lIns="412408" tIns="137176" rIns="412408" bIns="137176" rtlCol="0" anchor="ctr" anchorCtr="0">
            <a:spAutoFit/>
          </a:bodyPr>
          <a:lstStyle/>
          <a:p>
            <a:pPr>
              <a:lnSpc>
                <a:spcPct val="90000"/>
              </a:lnSpc>
            </a:pPr>
            <a:r>
              <a:rPr lang="en-US" sz="3138" dirty="0">
                <a:gradFill>
                  <a:gsLst>
                    <a:gs pos="76991">
                      <a:schemeClr val="bg1"/>
                    </a:gs>
                    <a:gs pos="53750">
                      <a:schemeClr val="bg1"/>
                    </a:gs>
                  </a:gsLst>
                  <a:lin ang="5400000" scaled="1"/>
                </a:gradFill>
                <a:latin typeface="+mj-lt"/>
              </a:rPr>
              <a:t>Nearly every product Microsoft ships includes technology </a:t>
            </a:r>
            <a:r>
              <a:rPr lang="en-US" sz="3138" dirty="0">
                <a:gradFill>
                  <a:gsLst>
                    <a:gs pos="76991">
                      <a:schemeClr val="bg1"/>
                    </a:gs>
                    <a:gs pos="53750">
                      <a:schemeClr val="bg1"/>
                    </a:gs>
                  </a:gsLst>
                  <a:lin ang="5400000" scaled="1"/>
                </a:gradFill>
                <a:latin typeface="+mj-lt"/>
              </a:rPr>
              <a:t/>
            </a:r>
            <a:br>
              <a:rPr lang="en-US" sz="3138" dirty="0">
                <a:gradFill>
                  <a:gsLst>
                    <a:gs pos="76991">
                      <a:schemeClr val="bg1"/>
                    </a:gs>
                    <a:gs pos="53750">
                      <a:schemeClr val="bg1"/>
                    </a:gs>
                  </a:gsLst>
                  <a:lin ang="5400000" scaled="1"/>
                </a:gradFill>
                <a:latin typeface="+mj-lt"/>
              </a:rPr>
            </a:br>
            <a:r>
              <a:rPr lang="en-US" sz="3138" dirty="0">
                <a:gradFill>
                  <a:gsLst>
                    <a:gs pos="76991">
                      <a:schemeClr val="bg1"/>
                    </a:gs>
                    <a:gs pos="53750">
                      <a:schemeClr val="bg1"/>
                    </a:gs>
                  </a:gsLst>
                  <a:lin ang="5400000" scaled="1"/>
                </a:gradFill>
                <a:latin typeface="+mj-lt"/>
              </a:rPr>
              <a:t>from </a:t>
            </a:r>
            <a:r>
              <a:rPr lang="en-US" sz="3138" dirty="0">
                <a:gradFill>
                  <a:gsLst>
                    <a:gs pos="76991">
                      <a:schemeClr val="bg1"/>
                    </a:gs>
                    <a:gs pos="53750">
                      <a:schemeClr val="bg1"/>
                    </a:gs>
                  </a:gsLst>
                  <a:lin ang="5400000" scaled="1"/>
                </a:gradFill>
                <a:latin typeface="+mj-lt"/>
              </a:rPr>
              <a:t>Microsoft Research.</a:t>
            </a:r>
          </a:p>
        </p:txBody>
      </p:sp>
      <p:grpSp>
        <p:nvGrpSpPr>
          <p:cNvPr id="28" name="Group 27"/>
          <p:cNvGrpSpPr/>
          <p:nvPr/>
        </p:nvGrpSpPr>
        <p:grpSpPr>
          <a:xfrm>
            <a:off x="1788308" y="4670960"/>
            <a:ext cx="8622633" cy="1909708"/>
            <a:chOff x="269772" y="4763962"/>
            <a:chExt cx="8794412" cy="1947753"/>
          </a:xfrm>
        </p:grpSpPr>
        <p:sp>
          <p:nvSpPr>
            <p:cNvPr id="41" name="Freeform 40"/>
            <p:cNvSpPr>
              <a:spLocks noChangeAspect="1" noEditPoints="1"/>
            </p:cNvSpPr>
            <p:nvPr/>
          </p:nvSpPr>
          <p:spPr bwMode="auto">
            <a:xfrm>
              <a:off x="3987030" y="4795681"/>
              <a:ext cx="1846002" cy="326474"/>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68217A"/>
            </a:solidFill>
            <a:ln>
              <a:noFill/>
            </a:ln>
          </p:spPr>
          <p:txBody>
            <a:bodyPr vert="horz" wrap="square" lIns="89654" tIns="44827" rIns="89654" bIns="44827" numCol="1" anchor="t" anchorCtr="0" compatLnSpc="1">
              <a:prstTxWarp prst="textNoShape">
                <a:avLst/>
              </a:prstTxWarp>
            </a:bodyPr>
            <a:lstStyle/>
            <a:p>
              <a:endParaRPr lang="en-US" sz="1765" dirty="0">
                <a:solidFill>
                  <a:srgbClr val="FFFFFF"/>
                </a:solidFill>
              </a:endParaRPr>
            </a:p>
          </p:txBody>
        </p:sp>
        <p:sp>
          <p:nvSpPr>
            <p:cNvPr id="40" name="Freeform 5"/>
            <p:cNvSpPr>
              <a:spLocks noChangeAspect="1" noEditPoints="1"/>
            </p:cNvSpPr>
            <p:nvPr/>
          </p:nvSpPr>
          <p:spPr bwMode="auto">
            <a:xfrm>
              <a:off x="3987030" y="5599685"/>
              <a:ext cx="1846003" cy="263428"/>
            </a:xfrm>
            <a:custGeom>
              <a:avLst/>
              <a:gdLst>
                <a:gd name="T0" fmla="*/ 383 w 6068"/>
                <a:gd name="T1" fmla="*/ 425 h 864"/>
                <a:gd name="T2" fmla="*/ 0 w 6068"/>
                <a:gd name="T3" fmla="*/ 121 h 864"/>
                <a:gd name="T4" fmla="*/ 0 w 6068"/>
                <a:gd name="T5" fmla="*/ 440 h 864"/>
                <a:gd name="T6" fmla="*/ 383 w 6068"/>
                <a:gd name="T7" fmla="*/ 440 h 864"/>
                <a:gd name="T8" fmla="*/ 383 w 6068"/>
                <a:gd name="T9" fmla="*/ 440 h 864"/>
                <a:gd name="T10" fmla="*/ 1835 w 6068"/>
                <a:gd name="T11" fmla="*/ 199 h 864"/>
                <a:gd name="T12" fmla="*/ 1913 w 6068"/>
                <a:gd name="T13" fmla="*/ 199 h 864"/>
                <a:gd name="T14" fmla="*/ 1613 w 6068"/>
                <a:gd name="T15" fmla="*/ 607 h 864"/>
                <a:gd name="T16" fmla="*/ 1310 w 6068"/>
                <a:gd name="T17" fmla="*/ 606 h 864"/>
                <a:gd name="T18" fmla="*/ 1345 w 6068"/>
                <a:gd name="T19" fmla="*/ 691 h 864"/>
                <a:gd name="T20" fmla="*/ 1650 w 6068"/>
                <a:gd name="T21" fmla="*/ 691 h 864"/>
                <a:gd name="T22" fmla="*/ 1845 w 6068"/>
                <a:gd name="T23" fmla="*/ 321 h 864"/>
                <a:gd name="T24" fmla="*/ 2301 w 6068"/>
                <a:gd name="T25" fmla="*/ 465 h 864"/>
                <a:gd name="T26" fmla="*/ 2053 w 6068"/>
                <a:gd name="T27" fmla="*/ 382 h 864"/>
                <a:gd name="T28" fmla="*/ 2053 w 6068"/>
                <a:gd name="T29" fmla="*/ 691 h 864"/>
                <a:gd name="T30" fmla="*/ 2242 w 6068"/>
                <a:gd name="T31" fmla="*/ 480 h 864"/>
                <a:gd name="T32" fmla="*/ 2710 w 6068"/>
                <a:gd name="T33" fmla="*/ 143 h 864"/>
                <a:gd name="T34" fmla="*/ 2538 w 6068"/>
                <a:gd name="T35" fmla="*/ 312 h 864"/>
                <a:gd name="T36" fmla="*/ 2522 w 6068"/>
                <a:gd name="T37" fmla="*/ 700 h 864"/>
                <a:gd name="T38" fmla="*/ 2710 w 6068"/>
                <a:gd name="T39" fmla="*/ 691 h 864"/>
                <a:gd name="T40" fmla="*/ 2459 w 6068"/>
                <a:gd name="T41" fmla="*/ 613 h 864"/>
                <a:gd name="T42" fmla="*/ 2620 w 6068"/>
                <a:gd name="T43" fmla="*/ 393 h 864"/>
                <a:gd name="T44" fmla="*/ 3104 w 6068"/>
                <a:gd name="T45" fmla="*/ 363 h 864"/>
                <a:gd name="T46" fmla="*/ 2835 w 6068"/>
                <a:gd name="T47" fmla="*/ 648 h 864"/>
                <a:gd name="T48" fmla="*/ 3104 w 6068"/>
                <a:gd name="T49" fmla="*/ 363 h 864"/>
                <a:gd name="T50" fmla="*/ 2847 w 6068"/>
                <a:gd name="T51" fmla="*/ 508 h 864"/>
                <a:gd name="T52" fmla="*/ 3090 w 6068"/>
                <a:gd name="T53" fmla="*/ 507 h 864"/>
                <a:gd name="T54" fmla="*/ 3547 w 6068"/>
                <a:gd name="T55" fmla="*/ 620 h 864"/>
                <a:gd name="T56" fmla="*/ 3316 w 6068"/>
                <a:gd name="T57" fmla="*/ 620 h 864"/>
                <a:gd name="T58" fmla="*/ 3343 w 6068"/>
                <a:gd name="T59" fmla="*/ 691 h 864"/>
                <a:gd name="T60" fmla="*/ 3578 w 6068"/>
                <a:gd name="T61" fmla="*/ 691 h 864"/>
                <a:gd name="T62" fmla="*/ 3845 w 6068"/>
                <a:gd name="T63" fmla="*/ 483 h 864"/>
                <a:gd name="T64" fmla="*/ 3840 w 6068"/>
                <a:gd name="T65" fmla="*/ 363 h 864"/>
                <a:gd name="T66" fmla="*/ 3751 w 6068"/>
                <a:gd name="T67" fmla="*/ 343 h 864"/>
                <a:gd name="T68" fmla="*/ 3866 w 6068"/>
                <a:gd name="T69" fmla="*/ 564 h 864"/>
                <a:gd name="T70" fmla="*/ 3713 w 6068"/>
                <a:gd name="T71" fmla="*/ 678 h 864"/>
                <a:gd name="T72" fmla="*/ 3919 w 6068"/>
                <a:gd name="T73" fmla="*/ 530 h 864"/>
                <a:gd name="T74" fmla="*/ 4166 w 6068"/>
                <a:gd name="T75" fmla="*/ 691 h 864"/>
                <a:gd name="T76" fmla="*/ 4431 w 6068"/>
                <a:gd name="T77" fmla="*/ 449 h 864"/>
                <a:gd name="T78" fmla="*/ 4290 w 6068"/>
                <a:gd name="T79" fmla="*/ 440 h 864"/>
                <a:gd name="T80" fmla="*/ 4419 w 6068"/>
                <a:gd name="T81" fmla="*/ 331 h 864"/>
                <a:gd name="T82" fmla="*/ 4604 w 6068"/>
                <a:gd name="T83" fmla="*/ 382 h 864"/>
                <a:gd name="T84" fmla="*/ 4543 w 6068"/>
                <a:gd name="T85" fmla="*/ 691 h 864"/>
                <a:gd name="T86" fmla="*/ 4705 w 6068"/>
                <a:gd name="T87" fmla="*/ 363 h 864"/>
                <a:gd name="T88" fmla="*/ 4851 w 6068"/>
                <a:gd name="T89" fmla="*/ 463 h 864"/>
                <a:gd name="T90" fmla="*/ 4921 w 6068"/>
                <a:gd name="T91" fmla="*/ 511 h 864"/>
                <a:gd name="T92" fmla="*/ 5286 w 6068"/>
                <a:gd name="T93" fmla="*/ 505 h 864"/>
                <a:gd name="T94" fmla="*/ 5015 w 6068"/>
                <a:gd name="T95" fmla="*/ 612 h 864"/>
                <a:gd name="T96" fmla="*/ 5194 w 6068"/>
                <a:gd name="T97" fmla="*/ 400 h 864"/>
                <a:gd name="T98" fmla="*/ 5640 w 6068"/>
                <a:gd name="T99" fmla="*/ 352 h 864"/>
                <a:gd name="T100" fmla="*/ 5424 w 6068"/>
                <a:gd name="T101" fmla="*/ 321 h 864"/>
                <a:gd name="T102" fmla="*/ 5424 w 6068"/>
                <a:gd name="T103" fmla="*/ 480 h 864"/>
                <a:gd name="T104" fmla="*/ 5613 w 6068"/>
                <a:gd name="T105" fmla="*/ 691 h 864"/>
                <a:gd name="T106" fmla="*/ 6028 w 6068"/>
                <a:gd name="T107" fmla="*/ 359 h 864"/>
                <a:gd name="T108" fmla="*/ 5745 w 6068"/>
                <a:gd name="T109" fmla="*/ 508 h 864"/>
                <a:gd name="T110" fmla="*/ 6042 w 6068"/>
                <a:gd name="T111" fmla="*/ 609 h 864"/>
                <a:gd name="T112" fmla="*/ 6068 w 6068"/>
                <a:gd name="T113" fmla="*/ 521 h 864"/>
                <a:gd name="T114" fmla="*/ 5915 w 6068"/>
                <a:gd name="T115"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68" h="864">
                  <a:moveTo>
                    <a:pt x="383" y="67"/>
                  </a:moveTo>
                  <a:cubicBezTo>
                    <a:pt x="864" y="0"/>
                    <a:pt x="864" y="0"/>
                    <a:pt x="864" y="0"/>
                  </a:cubicBezTo>
                  <a:cubicBezTo>
                    <a:pt x="864" y="425"/>
                    <a:pt x="864" y="425"/>
                    <a:pt x="864" y="425"/>
                  </a:cubicBezTo>
                  <a:cubicBezTo>
                    <a:pt x="383" y="425"/>
                    <a:pt x="383" y="425"/>
                    <a:pt x="383" y="425"/>
                  </a:cubicBezTo>
                  <a:lnTo>
                    <a:pt x="383" y="67"/>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1902" y="172"/>
                  </a:moveTo>
                  <a:cubicBezTo>
                    <a:pt x="1894" y="165"/>
                    <a:pt x="1885" y="161"/>
                    <a:pt x="1874" y="161"/>
                  </a:cubicBezTo>
                  <a:cubicBezTo>
                    <a:pt x="1863" y="161"/>
                    <a:pt x="1854" y="165"/>
                    <a:pt x="1846" y="173"/>
                  </a:cubicBezTo>
                  <a:cubicBezTo>
                    <a:pt x="1839" y="180"/>
                    <a:pt x="1835" y="189"/>
                    <a:pt x="1835" y="199"/>
                  </a:cubicBezTo>
                  <a:cubicBezTo>
                    <a:pt x="1835" y="211"/>
                    <a:pt x="1839" y="220"/>
                    <a:pt x="1847" y="227"/>
                  </a:cubicBezTo>
                  <a:cubicBezTo>
                    <a:pt x="1854" y="235"/>
                    <a:pt x="1863" y="238"/>
                    <a:pt x="1874" y="238"/>
                  </a:cubicBezTo>
                  <a:cubicBezTo>
                    <a:pt x="1885" y="238"/>
                    <a:pt x="1894" y="234"/>
                    <a:pt x="1902" y="227"/>
                  </a:cubicBezTo>
                  <a:cubicBezTo>
                    <a:pt x="1909" y="220"/>
                    <a:pt x="1913" y="211"/>
                    <a:pt x="1913" y="199"/>
                  </a:cubicBezTo>
                  <a:cubicBezTo>
                    <a:pt x="1913" y="189"/>
                    <a:pt x="1909" y="180"/>
                    <a:pt x="1902" y="172"/>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89" y="173"/>
                    <a:pt x="1189" y="173"/>
                    <a:pt x="1189" y="173"/>
                  </a:cubicBezTo>
                  <a:cubicBezTo>
                    <a:pt x="1123" y="173"/>
                    <a:pt x="1123" y="173"/>
                    <a:pt x="1123" y="173"/>
                  </a:cubicBezTo>
                  <a:cubicBezTo>
                    <a:pt x="1274" y="691"/>
                    <a:pt x="1274" y="691"/>
                    <a:pt x="1274" y="691"/>
                  </a:cubicBezTo>
                  <a:cubicBezTo>
                    <a:pt x="1345" y="691"/>
                    <a:pt x="1345" y="691"/>
                    <a:pt x="1345" y="691"/>
                  </a:cubicBezTo>
                  <a:cubicBezTo>
                    <a:pt x="1461" y="280"/>
                    <a:pt x="1461" y="280"/>
                    <a:pt x="1461" y="280"/>
                  </a:cubicBezTo>
                  <a:cubicBezTo>
                    <a:pt x="1463" y="280"/>
                    <a:pt x="1463" y="280"/>
                    <a:pt x="1463" y="280"/>
                  </a:cubicBezTo>
                  <a:cubicBezTo>
                    <a:pt x="1578" y="691"/>
                    <a:pt x="1578" y="691"/>
                    <a:pt x="1578" y="691"/>
                  </a:cubicBezTo>
                  <a:cubicBezTo>
                    <a:pt x="1650" y="691"/>
                    <a:pt x="1650" y="691"/>
                    <a:pt x="1650" y="691"/>
                  </a:cubicBezTo>
                  <a:cubicBezTo>
                    <a:pt x="1796" y="173"/>
                    <a:pt x="1796" y="173"/>
                    <a:pt x="1796" y="173"/>
                  </a:cubicBezTo>
                  <a:lnTo>
                    <a:pt x="1730" y="173"/>
                  </a:lnTo>
                  <a:close/>
                  <a:moveTo>
                    <a:pt x="1905" y="321"/>
                  </a:moveTo>
                  <a:cubicBezTo>
                    <a:pt x="1845" y="321"/>
                    <a:pt x="1845" y="321"/>
                    <a:pt x="1845" y="321"/>
                  </a:cubicBezTo>
                  <a:cubicBezTo>
                    <a:pt x="1845" y="691"/>
                    <a:pt x="1845" y="691"/>
                    <a:pt x="1845" y="691"/>
                  </a:cubicBezTo>
                  <a:cubicBezTo>
                    <a:pt x="1905" y="691"/>
                    <a:pt x="1905" y="691"/>
                    <a:pt x="1905" y="691"/>
                  </a:cubicBezTo>
                  <a:lnTo>
                    <a:pt x="1905" y="321"/>
                  </a:lnTo>
                  <a:close/>
                  <a:moveTo>
                    <a:pt x="2301" y="465"/>
                  </a:moveTo>
                  <a:cubicBezTo>
                    <a:pt x="2301" y="416"/>
                    <a:pt x="2291" y="378"/>
                    <a:pt x="2269" y="352"/>
                  </a:cubicBezTo>
                  <a:cubicBezTo>
                    <a:pt x="2248" y="325"/>
                    <a:pt x="2217" y="312"/>
                    <a:pt x="2176" y="312"/>
                  </a:cubicBezTo>
                  <a:cubicBezTo>
                    <a:pt x="2123" y="312"/>
                    <a:pt x="2082" y="335"/>
                    <a:pt x="2055" y="382"/>
                  </a:cubicBezTo>
                  <a:cubicBezTo>
                    <a:pt x="2053" y="382"/>
                    <a:pt x="2053" y="382"/>
                    <a:pt x="2053" y="382"/>
                  </a:cubicBezTo>
                  <a:cubicBezTo>
                    <a:pt x="2053" y="321"/>
                    <a:pt x="2053" y="321"/>
                    <a:pt x="2053" y="321"/>
                  </a:cubicBezTo>
                  <a:cubicBezTo>
                    <a:pt x="1994" y="321"/>
                    <a:pt x="1994" y="321"/>
                    <a:pt x="1994" y="321"/>
                  </a:cubicBezTo>
                  <a:cubicBezTo>
                    <a:pt x="1994" y="691"/>
                    <a:pt x="1994" y="691"/>
                    <a:pt x="1994" y="691"/>
                  </a:cubicBezTo>
                  <a:cubicBezTo>
                    <a:pt x="2053" y="691"/>
                    <a:pt x="2053" y="691"/>
                    <a:pt x="2053" y="691"/>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1"/>
                    <a:pt x="2242" y="691"/>
                    <a:pt x="2242" y="691"/>
                  </a:cubicBezTo>
                  <a:cubicBezTo>
                    <a:pt x="2301" y="691"/>
                    <a:pt x="2301" y="691"/>
                    <a:pt x="2301" y="691"/>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6" y="330"/>
                    <a:pt x="2415" y="368"/>
                  </a:cubicBezTo>
                  <a:cubicBezTo>
                    <a:pt x="2384" y="405"/>
                    <a:pt x="2369" y="454"/>
                    <a:pt x="2369" y="515"/>
                  </a:cubicBezTo>
                  <a:cubicBezTo>
                    <a:pt x="2369" y="571"/>
                    <a:pt x="2383" y="616"/>
                    <a:pt x="2410" y="650"/>
                  </a:cubicBezTo>
                  <a:cubicBezTo>
                    <a:pt x="2438" y="684"/>
                    <a:pt x="2475" y="700"/>
                    <a:pt x="2522" y="700"/>
                  </a:cubicBezTo>
                  <a:cubicBezTo>
                    <a:pt x="2580" y="700"/>
                    <a:pt x="2622" y="676"/>
                    <a:pt x="2649" y="628"/>
                  </a:cubicBezTo>
                  <a:cubicBezTo>
                    <a:pt x="2651" y="628"/>
                    <a:pt x="2651" y="628"/>
                    <a:pt x="2651" y="628"/>
                  </a:cubicBezTo>
                  <a:cubicBezTo>
                    <a:pt x="2651" y="691"/>
                    <a:pt x="2651" y="691"/>
                    <a:pt x="2651" y="691"/>
                  </a:cubicBezTo>
                  <a:cubicBezTo>
                    <a:pt x="2710" y="691"/>
                    <a:pt x="2710" y="691"/>
                    <a:pt x="2710" y="691"/>
                  </a:cubicBezTo>
                  <a:lnTo>
                    <a:pt x="2710" y="143"/>
                  </a:lnTo>
                  <a:close/>
                  <a:moveTo>
                    <a:pt x="2619" y="614"/>
                  </a:moveTo>
                  <a:cubicBezTo>
                    <a:pt x="2598" y="638"/>
                    <a:pt x="2572" y="650"/>
                    <a:pt x="2539" y="650"/>
                  </a:cubicBezTo>
                  <a:cubicBezTo>
                    <a:pt x="2506" y="650"/>
                    <a:pt x="2479" y="637"/>
                    <a:pt x="2459" y="613"/>
                  </a:cubicBezTo>
                  <a:cubicBezTo>
                    <a:pt x="2439" y="588"/>
                    <a:pt x="2430" y="554"/>
                    <a:pt x="2430" y="512"/>
                  </a:cubicBezTo>
                  <a:cubicBezTo>
                    <a:pt x="2430"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4"/>
                  </a:cubicBezTo>
                  <a:close/>
                  <a:moveTo>
                    <a:pt x="3104" y="363"/>
                  </a:moveTo>
                  <a:cubicBezTo>
                    <a:pt x="3073" y="329"/>
                    <a:pt x="3030" y="312"/>
                    <a:pt x="2975" y="312"/>
                  </a:cubicBezTo>
                  <a:cubicBezTo>
                    <a:pt x="2916" y="312"/>
                    <a:pt x="2870" y="330"/>
                    <a:pt x="2836" y="365"/>
                  </a:cubicBezTo>
                  <a:cubicBezTo>
                    <a:pt x="2803" y="401"/>
                    <a:pt x="2786" y="449"/>
                    <a:pt x="2786" y="511"/>
                  </a:cubicBezTo>
                  <a:cubicBezTo>
                    <a:pt x="2786" y="567"/>
                    <a:pt x="2802" y="613"/>
                    <a:pt x="2835" y="648"/>
                  </a:cubicBezTo>
                  <a:cubicBezTo>
                    <a:pt x="2868" y="683"/>
                    <a:pt x="2911" y="700"/>
                    <a:pt x="2966" y="700"/>
                  </a:cubicBezTo>
                  <a:cubicBezTo>
                    <a:pt x="3022" y="700"/>
                    <a:pt x="3067" y="683"/>
                    <a:pt x="3101" y="647"/>
                  </a:cubicBezTo>
                  <a:cubicBezTo>
                    <a:pt x="3134" y="611"/>
                    <a:pt x="3151" y="564"/>
                    <a:pt x="3151" y="505"/>
                  </a:cubicBezTo>
                  <a:cubicBezTo>
                    <a:pt x="3151" y="445"/>
                    <a:pt x="3135" y="398"/>
                    <a:pt x="3104" y="363"/>
                  </a:cubicBezTo>
                  <a:close/>
                  <a:moveTo>
                    <a:pt x="3059" y="613"/>
                  </a:moveTo>
                  <a:cubicBezTo>
                    <a:pt x="3039" y="638"/>
                    <a:pt x="3009" y="650"/>
                    <a:pt x="2970" y="650"/>
                  </a:cubicBezTo>
                  <a:cubicBezTo>
                    <a:pt x="2933" y="650"/>
                    <a:pt x="2903" y="637"/>
                    <a:pt x="2880" y="612"/>
                  </a:cubicBezTo>
                  <a:cubicBezTo>
                    <a:pt x="2858" y="587"/>
                    <a:pt x="2847" y="553"/>
                    <a:pt x="2847" y="508"/>
                  </a:cubicBezTo>
                  <a:cubicBezTo>
                    <a:pt x="2847" y="462"/>
                    <a:pt x="2858" y="426"/>
                    <a:pt x="2880" y="401"/>
                  </a:cubicBezTo>
                  <a:cubicBezTo>
                    <a:pt x="2902" y="375"/>
                    <a:pt x="2932" y="363"/>
                    <a:pt x="2970" y="363"/>
                  </a:cubicBezTo>
                  <a:cubicBezTo>
                    <a:pt x="3009" y="363"/>
                    <a:pt x="3038" y="375"/>
                    <a:pt x="3059" y="400"/>
                  </a:cubicBezTo>
                  <a:cubicBezTo>
                    <a:pt x="3080" y="425"/>
                    <a:pt x="3090" y="460"/>
                    <a:pt x="3090" y="507"/>
                  </a:cubicBezTo>
                  <a:cubicBezTo>
                    <a:pt x="3090" y="553"/>
                    <a:pt x="3080" y="588"/>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3" y="691"/>
                    <a:pt x="3283" y="691"/>
                    <a:pt x="3283" y="691"/>
                  </a:cubicBezTo>
                  <a:cubicBezTo>
                    <a:pt x="3343" y="691"/>
                    <a:pt x="3343" y="691"/>
                    <a:pt x="3343" y="691"/>
                  </a:cubicBezTo>
                  <a:cubicBezTo>
                    <a:pt x="3433" y="404"/>
                    <a:pt x="3433" y="404"/>
                    <a:pt x="3433" y="404"/>
                  </a:cubicBezTo>
                  <a:cubicBezTo>
                    <a:pt x="3434" y="404"/>
                    <a:pt x="3434" y="404"/>
                    <a:pt x="3434" y="404"/>
                  </a:cubicBezTo>
                  <a:cubicBezTo>
                    <a:pt x="3517" y="691"/>
                    <a:pt x="3517" y="691"/>
                    <a:pt x="3517" y="691"/>
                  </a:cubicBezTo>
                  <a:cubicBezTo>
                    <a:pt x="3578" y="691"/>
                    <a:pt x="3578" y="691"/>
                    <a:pt x="3578" y="691"/>
                  </a:cubicBezTo>
                  <a:cubicBezTo>
                    <a:pt x="3689" y="321"/>
                    <a:pt x="3689" y="321"/>
                    <a:pt x="3689" y="321"/>
                  </a:cubicBezTo>
                  <a:lnTo>
                    <a:pt x="3631" y="321"/>
                  </a:lnTo>
                  <a:close/>
                  <a:moveTo>
                    <a:pt x="3919" y="530"/>
                  </a:moveTo>
                  <a:cubicBezTo>
                    <a:pt x="3905" y="514"/>
                    <a:pt x="3881" y="498"/>
                    <a:pt x="3845" y="483"/>
                  </a:cubicBezTo>
                  <a:cubicBezTo>
                    <a:pt x="3817" y="471"/>
                    <a:pt x="3798" y="461"/>
                    <a:pt x="3789" y="452"/>
                  </a:cubicBezTo>
                  <a:cubicBezTo>
                    <a:pt x="3779" y="443"/>
                    <a:pt x="3775" y="431"/>
                    <a:pt x="3775" y="414"/>
                  </a:cubicBezTo>
                  <a:cubicBezTo>
                    <a:pt x="3775" y="399"/>
                    <a:pt x="3781" y="387"/>
                    <a:pt x="3793" y="377"/>
                  </a:cubicBezTo>
                  <a:cubicBezTo>
                    <a:pt x="3805" y="367"/>
                    <a:pt x="3820" y="363"/>
                    <a:pt x="3840" y="363"/>
                  </a:cubicBezTo>
                  <a:cubicBezTo>
                    <a:pt x="3872" y="363"/>
                    <a:pt x="3900" y="371"/>
                    <a:pt x="3924" y="389"/>
                  </a:cubicBezTo>
                  <a:cubicBezTo>
                    <a:pt x="3924" y="329"/>
                    <a:pt x="3924" y="329"/>
                    <a:pt x="3924" y="329"/>
                  </a:cubicBezTo>
                  <a:cubicBezTo>
                    <a:pt x="3900" y="318"/>
                    <a:pt x="3874" y="312"/>
                    <a:pt x="3845" y="312"/>
                  </a:cubicBezTo>
                  <a:cubicBezTo>
                    <a:pt x="3807" y="312"/>
                    <a:pt x="3775" y="322"/>
                    <a:pt x="3751" y="343"/>
                  </a:cubicBezTo>
                  <a:cubicBezTo>
                    <a:pt x="3726" y="363"/>
                    <a:pt x="3714" y="389"/>
                    <a:pt x="3714" y="419"/>
                  </a:cubicBezTo>
                  <a:cubicBezTo>
                    <a:pt x="3714" y="446"/>
                    <a:pt x="3721" y="467"/>
                    <a:pt x="3734" y="483"/>
                  </a:cubicBezTo>
                  <a:cubicBezTo>
                    <a:pt x="3748" y="499"/>
                    <a:pt x="3771" y="514"/>
                    <a:pt x="3804" y="528"/>
                  </a:cubicBezTo>
                  <a:cubicBezTo>
                    <a:pt x="3836" y="543"/>
                    <a:pt x="3857" y="555"/>
                    <a:pt x="3866" y="564"/>
                  </a:cubicBezTo>
                  <a:cubicBezTo>
                    <a:pt x="3875" y="573"/>
                    <a:pt x="3880" y="584"/>
                    <a:pt x="3880" y="598"/>
                  </a:cubicBezTo>
                  <a:cubicBezTo>
                    <a:pt x="3880" y="633"/>
                    <a:pt x="3857" y="650"/>
                    <a:pt x="3809" y="650"/>
                  </a:cubicBezTo>
                  <a:cubicBezTo>
                    <a:pt x="3775" y="650"/>
                    <a:pt x="3742" y="638"/>
                    <a:pt x="3713" y="614"/>
                  </a:cubicBezTo>
                  <a:cubicBezTo>
                    <a:pt x="3713" y="678"/>
                    <a:pt x="3713" y="678"/>
                    <a:pt x="3713" y="678"/>
                  </a:cubicBezTo>
                  <a:cubicBezTo>
                    <a:pt x="3740" y="693"/>
                    <a:pt x="3770" y="700"/>
                    <a:pt x="3805" y="700"/>
                  </a:cubicBezTo>
                  <a:cubicBezTo>
                    <a:pt x="3846" y="700"/>
                    <a:pt x="3879" y="690"/>
                    <a:pt x="3904" y="670"/>
                  </a:cubicBezTo>
                  <a:cubicBezTo>
                    <a:pt x="3928" y="650"/>
                    <a:pt x="3941" y="624"/>
                    <a:pt x="3941" y="592"/>
                  </a:cubicBezTo>
                  <a:cubicBezTo>
                    <a:pt x="3941" y="567"/>
                    <a:pt x="3934" y="547"/>
                    <a:pt x="3919" y="530"/>
                  </a:cubicBezTo>
                  <a:close/>
                  <a:moveTo>
                    <a:pt x="4437" y="213"/>
                  </a:moveTo>
                  <a:cubicBezTo>
                    <a:pt x="4407" y="186"/>
                    <a:pt x="4364" y="173"/>
                    <a:pt x="4308" y="173"/>
                  </a:cubicBezTo>
                  <a:cubicBezTo>
                    <a:pt x="4166" y="173"/>
                    <a:pt x="4166" y="173"/>
                    <a:pt x="4166" y="173"/>
                  </a:cubicBezTo>
                  <a:cubicBezTo>
                    <a:pt x="4166" y="691"/>
                    <a:pt x="4166" y="691"/>
                    <a:pt x="4166" y="691"/>
                  </a:cubicBezTo>
                  <a:cubicBezTo>
                    <a:pt x="4227" y="691"/>
                    <a:pt x="4227" y="691"/>
                    <a:pt x="4227" y="691"/>
                  </a:cubicBezTo>
                  <a:cubicBezTo>
                    <a:pt x="4227" y="495"/>
                    <a:pt x="4227" y="495"/>
                    <a:pt x="4227" y="495"/>
                  </a:cubicBezTo>
                  <a:cubicBezTo>
                    <a:pt x="4295" y="495"/>
                    <a:pt x="4295" y="495"/>
                    <a:pt x="4295" y="495"/>
                  </a:cubicBezTo>
                  <a:cubicBezTo>
                    <a:pt x="4351" y="495"/>
                    <a:pt x="4397" y="480"/>
                    <a:pt x="4431" y="449"/>
                  </a:cubicBezTo>
                  <a:cubicBezTo>
                    <a:pt x="4466" y="418"/>
                    <a:pt x="4483" y="378"/>
                    <a:pt x="4483" y="327"/>
                  </a:cubicBezTo>
                  <a:cubicBezTo>
                    <a:pt x="4483" y="278"/>
                    <a:pt x="4468" y="240"/>
                    <a:pt x="4437" y="213"/>
                  </a:cubicBezTo>
                  <a:close/>
                  <a:moveTo>
                    <a:pt x="4386" y="412"/>
                  </a:moveTo>
                  <a:cubicBezTo>
                    <a:pt x="4364" y="431"/>
                    <a:pt x="4332" y="440"/>
                    <a:pt x="4290" y="440"/>
                  </a:cubicBezTo>
                  <a:cubicBezTo>
                    <a:pt x="4227" y="440"/>
                    <a:pt x="4227" y="440"/>
                    <a:pt x="4227" y="440"/>
                  </a:cubicBezTo>
                  <a:cubicBezTo>
                    <a:pt x="4227" y="228"/>
                    <a:pt x="4227" y="228"/>
                    <a:pt x="4227" y="228"/>
                  </a:cubicBezTo>
                  <a:cubicBezTo>
                    <a:pt x="4298" y="228"/>
                    <a:pt x="4298" y="228"/>
                    <a:pt x="4298" y="228"/>
                  </a:cubicBezTo>
                  <a:cubicBezTo>
                    <a:pt x="4379" y="228"/>
                    <a:pt x="4419" y="262"/>
                    <a:pt x="4419" y="331"/>
                  </a:cubicBezTo>
                  <a:cubicBezTo>
                    <a:pt x="4419" y="366"/>
                    <a:pt x="4408" y="393"/>
                    <a:pt x="4386" y="412"/>
                  </a:cubicBezTo>
                  <a:close/>
                  <a:moveTo>
                    <a:pt x="4851" y="463"/>
                  </a:moveTo>
                  <a:cubicBezTo>
                    <a:pt x="4851" y="362"/>
                    <a:pt x="4809" y="312"/>
                    <a:pt x="4726" y="312"/>
                  </a:cubicBezTo>
                  <a:cubicBezTo>
                    <a:pt x="4673" y="312"/>
                    <a:pt x="4633" y="335"/>
                    <a:pt x="4604" y="382"/>
                  </a:cubicBezTo>
                  <a:cubicBezTo>
                    <a:pt x="4603" y="382"/>
                    <a:pt x="4603" y="382"/>
                    <a:pt x="4603" y="382"/>
                  </a:cubicBezTo>
                  <a:cubicBezTo>
                    <a:pt x="4603" y="143"/>
                    <a:pt x="4603" y="143"/>
                    <a:pt x="4603" y="143"/>
                  </a:cubicBezTo>
                  <a:cubicBezTo>
                    <a:pt x="4543" y="143"/>
                    <a:pt x="4543" y="143"/>
                    <a:pt x="4543" y="143"/>
                  </a:cubicBezTo>
                  <a:cubicBezTo>
                    <a:pt x="4543" y="691"/>
                    <a:pt x="4543" y="691"/>
                    <a:pt x="4543" y="691"/>
                  </a:cubicBezTo>
                  <a:cubicBezTo>
                    <a:pt x="4603" y="691"/>
                    <a:pt x="4603" y="691"/>
                    <a:pt x="4603" y="691"/>
                  </a:cubicBezTo>
                  <a:cubicBezTo>
                    <a:pt x="4603" y="482"/>
                    <a:pt x="4603" y="482"/>
                    <a:pt x="4603" y="482"/>
                  </a:cubicBezTo>
                  <a:cubicBezTo>
                    <a:pt x="4603" y="447"/>
                    <a:pt x="4612" y="419"/>
                    <a:pt x="4632" y="396"/>
                  </a:cubicBezTo>
                  <a:cubicBezTo>
                    <a:pt x="4651" y="374"/>
                    <a:pt x="4676" y="363"/>
                    <a:pt x="4705" y="363"/>
                  </a:cubicBezTo>
                  <a:cubicBezTo>
                    <a:pt x="4763" y="363"/>
                    <a:pt x="4791" y="401"/>
                    <a:pt x="4791" y="478"/>
                  </a:cubicBezTo>
                  <a:cubicBezTo>
                    <a:pt x="4791" y="691"/>
                    <a:pt x="4791" y="691"/>
                    <a:pt x="4791" y="691"/>
                  </a:cubicBezTo>
                  <a:cubicBezTo>
                    <a:pt x="4851" y="691"/>
                    <a:pt x="4851" y="691"/>
                    <a:pt x="4851" y="691"/>
                  </a:cubicBezTo>
                  <a:lnTo>
                    <a:pt x="4851" y="463"/>
                  </a:lnTo>
                  <a:close/>
                  <a:moveTo>
                    <a:pt x="5239" y="363"/>
                  </a:moveTo>
                  <a:cubicBezTo>
                    <a:pt x="5208" y="329"/>
                    <a:pt x="5165" y="312"/>
                    <a:pt x="5110" y="312"/>
                  </a:cubicBezTo>
                  <a:cubicBezTo>
                    <a:pt x="5051" y="312"/>
                    <a:pt x="5005" y="330"/>
                    <a:pt x="4971" y="365"/>
                  </a:cubicBezTo>
                  <a:cubicBezTo>
                    <a:pt x="4938" y="401"/>
                    <a:pt x="4921" y="449"/>
                    <a:pt x="4921" y="511"/>
                  </a:cubicBezTo>
                  <a:cubicBezTo>
                    <a:pt x="4921" y="567"/>
                    <a:pt x="4937" y="613"/>
                    <a:pt x="4970" y="648"/>
                  </a:cubicBezTo>
                  <a:cubicBezTo>
                    <a:pt x="5003" y="683"/>
                    <a:pt x="5047" y="700"/>
                    <a:pt x="5101" y="700"/>
                  </a:cubicBezTo>
                  <a:cubicBezTo>
                    <a:pt x="5158" y="700"/>
                    <a:pt x="5202" y="683"/>
                    <a:pt x="5236" y="647"/>
                  </a:cubicBezTo>
                  <a:cubicBezTo>
                    <a:pt x="5269" y="611"/>
                    <a:pt x="5286" y="564"/>
                    <a:pt x="5286" y="505"/>
                  </a:cubicBezTo>
                  <a:cubicBezTo>
                    <a:pt x="5286" y="445"/>
                    <a:pt x="5270" y="398"/>
                    <a:pt x="5239" y="363"/>
                  </a:cubicBezTo>
                  <a:close/>
                  <a:moveTo>
                    <a:pt x="5194" y="613"/>
                  </a:moveTo>
                  <a:cubicBezTo>
                    <a:pt x="5174" y="638"/>
                    <a:pt x="5144" y="650"/>
                    <a:pt x="5106" y="650"/>
                  </a:cubicBezTo>
                  <a:cubicBezTo>
                    <a:pt x="5068" y="650"/>
                    <a:pt x="5038" y="637"/>
                    <a:pt x="5015" y="612"/>
                  </a:cubicBezTo>
                  <a:cubicBezTo>
                    <a:pt x="4993" y="587"/>
                    <a:pt x="4982" y="553"/>
                    <a:pt x="4982" y="508"/>
                  </a:cubicBezTo>
                  <a:cubicBezTo>
                    <a:pt x="4982" y="462"/>
                    <a:pt x="4993" y="426"/>
                    <a:pt x="5015" y="401"/>
                  </a:cubicBezTo>
                  <a:cubicBezTo>
                    <a:pt x="5037" y="375"/>
                    <a:pt x="5068" y="363"/>
                    <a:pt x="5106" y="363"/>
                  </a:cubicBezTo>
                  <a:cubicBezTo>
                    <a:pt x="5144" y="363"/>
                    <a:pt x="5174" y="375"/>
                    <a:pt x="5194" y="400"/>
                  </a:cubicBezTo>
                  <a:cubicBezTo>
                    <a:pt x="5215" y="425"/>
                    <a:pt x="5225" y="460"/>
                    <a:pt x="5225" y="507"/>
                  </a:cubicBezTo>
                  <a:cubicBezTo>
                    <a:pt x="5225" y="553"/>
                    <a:pt x="5215" y="588"/>
                    <a:pt x="5194" y="613"/>
                  </a:cubicBezTo>
                  <a:close/>
                  <a:moveTo>
                    <a:pt x="5672" y="465"/>
                  </a:moveTo>
                  <a:cubicBezTo>
                    <a:pt x="5672" y="416"/>
                    <a:pt x="5661" y="378"/>
                    <a:pt x="5640" y="352"/>
                  </a:cubicBezTo>
                  <a:cubicBezTo>
                    <a:pt x="5619" y="325"/>
                    <a:pt x="5588" y="312"/>
                    <a:pt x="5547" y="312"/>
                  </a:cubicBezTo>
                  <a:cubicBezTo>
                    <a:pt x="5494" y="312"/>
                    <a:pt x="5453" y="335"/>
                    <a:pt x="5425" y="382"/>
                  </a:cubicBezTo>
                  <a:cubicBezTo>
                    <a:pt x="5424" y="382"/>
                    <a:pt x="5424" y="382"/>
                    <a:pt x="5424" y="382"/>
                  </a:cubicBezTo>
                  <a:cubicBezTo>
                    <a:pt x="5424" y="321"/>
                    <a:pt x="5424" y="321"/>
                    <a:pt x="5424" y="321"/>
                  </a:cubicBezTo>
                  <a:cubicBezTo>
                    <a:pt x="5365" y="321"/>
                    <a:pt x="5365" y="321"/>
                    <a:pt x="5365" y="321"/>
                  </a:cubicBezTo>
                  <a:cubicBezTo>
                    <a:pt x="5365" y="691"/>
                    <a:pt x="5365" y="691"/>
                    <a:pt x="5365" y="691"/>
                  </a:cubicBezTo>
                  <a:cubicBezTo>
                    <a:pt x="5424" y="691"/>
                    <a:pt x="5424" y="691"/>
                    <a:pt x="5424" y="691"/>
                  </a:cubicBezTo>
                  <a:cubicBezTo>
                    <a:pt x="5424" y="480"/>
                    <a:pt x="5424" y="480"/>
                    <a:pt x="5424" y="480"/>
                  </a:cubicBezTo>
                  <a:cubicBezTo>
                    <a:pt x="5424" y="446"/>
                    <a:pt x="5434" y="418"/>
                    <a:pt x="5453" y="396"/>
                  </a:cubicBezTo>
                  <a:cubicBezTo>
                    <a:pt x="5473" y="374"/>
                    <a:pt x="5497" y="363"/>
                    <a:pt x="5527" y="363"/>
                  </a:cubicBezTo>
                  <a:cubicBezTo>
                    <a:pt x="5584" y="363"/>
                    <a:pt x="5613" y="402"/>
                    <a:pt x="5613" y="480"/>
                  </a:cubicBezTo>
                  <a:cubicBezTo>
                    <a:pt x="5613" y="691"/>
                    <a:pt x="5613" y="691"/>
                    <a:pt x="5613" y="691"/>
                  </a:cubicBezTo>
                  <a:cubicBezTo>
                    <a:pt x="5672" y="691"/>
                    <a:pt x="5672" y="691"/>
                    <a:pt x="5672" y="691"/>
                  </a:cubicBezTo>
                  <a:lnTo>
                    <a:pt x="5672" y="465"/>
                  </a:lnTo>
                  <a:close/>
                  <a:moveTo>
                    <a:pt x="6068" y="490"/>
                  </a:moveTo>
                  <a:cubicBezTo>
                    <a:pt x="6068" y="434"/>
                    <a:pt x="6055" y="390"/>
                    <a:pt x="6028" y="359"/>
                  </a:cubicBezTo>
                  <a:cubicBezTo>
                    <a:pt x="6001" y="328"/>
                    <a:pt x="5964" y="312"/>
                    <a:pt x="5916" y="312"/>
                  </a:cubicBezTo>
                  <a:cubicBezTo>
                    <a:pt x="5884" y="312"/>
                    <a:pt x="5855" y="320"/>
                    <a:pt x="5829" y="337"/>
                  </a:cubicBezTo>
                  <a:cubicBezTo>
                    <a:pt x="5803" y="353"/>
                    <a:pt x="5782" y="377"/>
                    <a:pt x="5768" y="407"/>
                  </a:cubicBezTo>
                  <a:cubicBezTo>
                    <a:pt x="5753" y="437"/>
                    <a:pt x="5745" y="471"/>
                    <a:pt x="5745" y="508"/>
                  </a:cubicBezTo>
                  <a:cubicBezTo>
                    <a:pt x="5745" y="568"/>
                    <a:pt x="5760" y="615"/>
                    <a:pt x="5790" y="649"/>
                  </a:cubicBezTo>
                  <a:cubicBezTo>
                    <a:pt x="5820" y="683"/>
                    <a:pt x="5861" y="700"/>
                    <a:pt x="5914" y="700"/>
                  </a:cubicBezTo>
                  <a:cubicBezTo>
                    <a:pt x="5967" y="700"/>
                    <a:pt x="6010" y="689"/>
                    <a:pt x="6042" y="665"/>
                  </a:cubicBezTo>
                  <a:cubicBezTo>
                    <a:pt x="6042" y="609"/>
                    <a:pt x="6042" y="609"/>
                    <a:pt x="6042" y="609"/>
                  </a:cubicBezTo>
                  <a:cubicBezTo>
                    <a:pt x="6008" y="636"/>
                    <a:pt x="5970" y="650"/>
                    <a:pt x="5928" y="650"/>
                  </a:cubicBezTo>
                  <a:cubicBezTo>
                    <a:pt x="5890" y="650"/>
                    <a:pt x="5861" y="639"/>
                    <a:pt x="5840" y="617"/>
                  </a:cubicBezTo>
                  <a:cubicBezTo>
                    <a:pt x="5819" y="595"/>
                    <a:pt x="5808" y="563"/>
                    <a:pt x="5807" y="521"/>
                  </a:cubicBezTo>
                  <a:cubicBezTo>
                    <a:pt x="6068" y="521"/>
                    <a:pt x="6068" y="521"/>
                    <a:pt x="6068" y="521"/>
                  </a:cubicBezTo>
                  <a:lnTo>
                    <a:pt x="6068" y="490"/>
                  </a:lnTo>
                  <a:close/>
                  <a:moveTo>
                    <a:pt x="5808" y="471"/>
                  </a:moveTo>
                  <a:cubicBezTo>
                    <a:pt x="5813" y="438"/>
                    <a:pt x="5825" y="412"/>
                    <a:pt x="5844" y="392"/>
                  </a:cubicBezTo>
                  <a:cubicBezTo>
                    <a:pt x="5864" y="372"/>
                    <a:pt x="5888" y="363"/>
                    <a:pt x="5915" y="363"/>
                  </a:cubicBezTo>
                  <a:cubicBezTo>
                    <a:pt x="5944" y="363"/>
                    <a:pt x="5967" y="372"/>
                    <a:pt x="5983" y="391"/>
                  </a:cubicBezTo>
                  <a:cubicBezTo>
                    <a:pt x="5999" y="410"/>
                    <a:pt x="6007" y="436"/>
                    <a:pt x="6008" y="471"/>
                  </a:cubicBezTo>
                  <a:lnTo>
                    <a:pt x="5808" y="4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dirty="0"/>
            </a:p>
          </p:txBody>
        </p:sp>
        <p:sp>
          <p:nvSpPr>
            <p:cNvPr id="39" name="Freeform 26"/>
            <p:cNvSpPr>
              <a:spLocks noChangeAspect="1" noEditPoints="1"/>
            </p:cNvSpPr>
            <p:nvPr/>
          </p:nvSpPr>
          <p:spPr bwMode="auto">
            <a:xfrm>
              <a:off x="2322543" y="6429686"/>
              <a:ext cx="1142543" cy="252013"/>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defTabSz="896548"/>
              <a:endParaRPr lang="en-US" sz="1765" dirty="0"/>
            </a:p>
          </p:txBody>
        </p:sp>
        <p:pic>
          <p:nvPicPr>
            <p:cNvPr id="77" name="Picture 7" descr="C:\DVD_Art_Sept-2-2010\Logos\Visual Studio\2010 release\Visual Basic\Visual_Basic_h.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auto">
            <a:xfrm>
              <a:off x="269772" y="4795681"/>
              <a:ext cx="1690423" cy="2711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223" y="5522611"/>
              <a:ext cx="1346961" cy="370255"/>
            </a:xfrm>
            <a:prstGeom prst="rect">
              <a:avLst/>
            </a:prstGeom>
          </p:spPr>
        </p:pic>
        <p:pic>
          <p:nvPicPr>
            <p:cNvPr id="59" name="Picture 5" descr="C:\DVD_Art_Sept-2-2010\Logos\Zune\Zune_Hrz_4C_L.png"/>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297368" y="4763962"/>
              <a:ext cx="1012090" cy="3385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7368" y="5522610"/>
              <a:ext cx="831995" cy="375007"/>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7368" y="6252337"/>
              <a:ext cx="930945" cy="417975"/>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87030" y="6338523"/>
              <a:ext cx="1739900" cy="373192"/>
            </a:xfrm>
            <a:prstGeom prst="rect">
              <a:avLst/>
            </a:prstGeom>
          </p:spPr>
        </p:pic>
        <p:pic>
          <p:nvPicPr>
            <p:cNvPr id="25" name="Project 2010"/>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r="7251" b="20976"/>
            <a:stretch/>
          </p:blipFill>
          <p:spPr bwMode="auto">
            <a:xfrm>
              <a:off x="2350251" y="4778461"/>
              <a:ext cx="1029331" cy="30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Excel 2010" descr="C:\DVD_Art_Sept-2-2010\Logos\Microsoft Office\Office 2010 - all products\Office Applications\Excel\Excel2010_bL.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350251" y="5555737"/>
              <a:ext cx="964064" cy="3086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MS Tag" descr="C:\DVD_Art_Sept-2-2010\Logos\Microsoft Tag\Microsoft Tag (brand)\tag bl.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191" y="6455232"/>
              <a:ext cx="1219717" cy="224316"/>
            </a:xfrm>
            <a:prstGeom prst="rect">
              <a:avLst/>
            </a:prstGeom>
            <a:noFill/>
            <a:extLst>
              <a:ext uri="{909E8E84-426E-40DD-AFC4-6F175D3DCCD1}">
                <a14:hiddenFill xmlns:a14="http://schemas.microsoft.com/office/drawing/2010/main">
                  <a:solidFill>
                    <a:srgbClr val="FFFFFF"/>
                  </a:solidFill>
                </a14:hiddenFill>
              </a:ext>
            </a:extLst>
          </p:spPr>
        </p:pic>
        <p:sp>
          <p:nvSpPr>
            <p:cNvPr id="75" name="Outlook 2010"/>
            <p:cNvSpPr>
              <a:spLocks noChangeAspect="1" noEditPoints="1"/>
            </p:cNvSpPr>
            <p:nvPr/>
          </p:nvSpPr>
          <p:spPr bwMode="auto">
            <a:xfrm>
              <a:off x="7717223" y="4782791"/>
              <a:ext cx="1321237" cy="300100"/>
            </a:xfrm>
            <a:custGeom>
              <a:avLst/>
              <a:gdLst>
                <a:gd name="T0" fmla="*/ 4665 w 14575"/>
                <a:gd name="T1" fmla="*/ 160 h 3310"/>
                <a:gd name="T2" fmla="*/ 4531 w 14575"/>
                <a:gd name="T3" fmla="*/ 313 h 3310"/>
                <a:gd name="T4" fmla="*/ 4685 w 14575"/>
                <a:gd name="T5" fmla="*/ 354 h 3310"/>
                <a:gd name="T6" fmla="*/ 4716 w 14575"/>
                <a:gd name="T7" fmla="*/ 232 h 3310"/>
                <a:gd name="T8" fmla="*/ 4737 w 14575"/>
                <a:gd name="T9" fmla="*/ 405 h 3310"/>
                <a:gd name="T10" fmla="*/ 4696 w 14575"/>
                <a:gd name="T11" fmla="*/ 273 h 3310"/>
                <a:gd name="T12" fmla="*/ 517 w 14575"/>
                <a:gd name="T13" fmla="*/ 679 h 3310"/>
                <a:gd name="T14" fmla="*/ 218 w 14575"/>
                <a:gd name="T15" fmla="*/ 161 h 3310"/>
                <a:gd name="T16" fmla="*/ 817 w 14575"/>
                <a:gd name="T17" fmla="*/ 161 h 3310"/>
                <a:gd name="T18" fmla="*/ 1088 w 14575"/>
                <a:gd name="T19" fmla="*/ 129 h 3310"/>
                <a:gd name="T20" fmla="*/ 1088 w 14575"/>
                <a:gd name="T21" fmla="*/ 814 h 3310"/>
                <a:gd name="T22" fmla="*/ 1707 w 14575"/>
                <a:gd name="T23" fmla="*/ 709 h 3310"/>
                <a:gd name="T24" fmla="*/ 1707 w 14575"/>
                <a:gd name="T25" fmla="*/ 296 h 3310"/>
                <a:gd name="T26" fmla="*/ 2126 w 14575"/>
                <a:gd name="T27" fmla="*/ 365 h 3310"/>
                <a:gd name="T28" fmla="*/ 1926 w 14575"/>
                <a:gd name="T29" fmla="*/ 271 h 3310"/>
                <a:gd name="T30" fmla="*/ 2126 w 14575"/>
                <a:gd name="T31" fmla="*/ 365 h 3310"/>
                <a:gd name="T32" fmla="*/ 2436 w 14575"/>
                <a:gd name="T33" fmla="*/ 265 h 3310"/>
                <a:gd name="T34" fmla="*/ 2247 w 14575"/>
                <a:gd name="T35" fmla="*/ 554 h 3310"/>
                <a:gd name="T36" fmla="*/ 2989 w 14575"/>
                <a:gd name="T37" fmla="*/ 513 h 3310"/>
                <a:gd name="T38" fmla="*/ 2989 w 14575"/>
                <a:gd name="T39" fmla="*/ 265 h 3310"/>
                <a:gd name="T40" fmla="*/ 2937 w 14575"/>
                <a:gd name="T41" fmla="*/ 760 h 3310"/>
                <a:gd name="T42" fmla="*/ 3667 w 14575"/>
                <a:gd name="T43" fmla="*/ 750 h 3310"/>
                <a:gd name="T44" fmla="*/ 3740 w 14575"/>
                <a:gd name="T45" fmla="*/ 544 h 3310"/>
                <a:gd name="T46" fmla="*/ 3469 w 14575"/>
                <a:gd name="T47" fmla="*/ 760 h 3310"/>
                <a:gd name="T48" fmla="*/ 3941 w 14575"/>
                <a:gd name="T49" fmla="*/ 52 h 3310"/>
                <a:gd name="T50" fmla="*/ 3972 w 14575"/>
                <a:gd name="T51" fmla="*/ 814 h 3310"/>
                <a:gd name="T52" fmla="*/ 4116 w 14575"/>
                <a:gd name="T53" fmla="*/ 94 h 3310"/>
                <a:gd name="T54" fmla="*/ 4322 w 14575"/>
                <a:gd name="T55" fmla="*/ 345 h 3310"/>
                <a:gd name="T56" fmla="*/ 4147 w 14575"/>
                <a:gd name="T57" fmla="*/ 273 h 3310"/>
                <a:gd name="T58" fmla="*/ 1709 w 14575"/>
                <a:gd name="T59" fmla="*/ 3019 h 3310"/>
                <a:gd name="T60" fmla="*/ 1978 w 14575"/>
                <a:gd name="T61" fmla="*/ 2210 h 3310"/>
                <a:gd name="T62" fmla="*/ 983 w 14575"/>
                <a:gd name="T63" fmla="*/ 3092 h 3310"/>
                <a:gd name="T64" fmla="*/ 3236 w 14575"/>
                <a:gd name="T65" fmla="*/ 2647 h 3310"/>
                <a:gd name="T66" fmla="*/ 2768 w 14575"/>
                <a:gd name="T67" fmla="*/ 3310 h 3310"/>
                <a:gd name="T68" fmla="*/ 4560 w 14575"/>
                <a:gd name="T69" fmla="*/ 3061 h 3310"/>
                <a:gd name="T70" fmla="*/ 4185 w 14575"/>
                <a:gd name="T71" fmla="*/ 1784 h 3310"/>
                <a:gd name="T72" fmla="*/ 3945 w 14575"/>
                <a:gd name="T73" fmla="*/ 2874 h 3310"/>
                <a:gd name="T74" fmla="*/ 4788 w 14575"/>
                <a:gd name="T75" fmla="*/ 1073 h 3310"/>
                <a:gd name="T76" fmla="*/ 6073 w 14575"/>
                <a:gd name="T77" fmla="*/ 1744 h 3310"/>
                <a:gd name="T78" fmla="*/ 5555 w 14575"/>
                <a:gd name="T79" fmla="*/ 2543 h 3310"/>
                <a:gd name="T80" fmla="*/ 7671 w 14575"/>
                <a:gd name="T81" fmla="*/ 3310 h 3310"/>
                <a:gd name="T82" fmla="*/ 8169 w 14575"/>
                <a:gd name="T83" fmla="*/ 2532 h 3310"/>
                <a:gd name="T84" fmla="*/ 8055 w 14575"/>
                <a:gd name="T85" fmla="*/ 2957 h 3310"/>
                <a:gd name="T86" fmla="*/ 8945 w 14575"/>
                <a:gd name="T87" fmla="*/ 2467 h 3310"/>
                <a:gd name="T88" fmla="*/ 8945 w 14575"/>
                <a:gd name="T89" fmla="*/ 2564 h 3310"/>
                <a:gd name="T90" fmla="*/ 9965 w 14575"/>
                <a:gd name="T91" fmla="*/ 1931 h 3310"/>
                <a:gd name="T92" fmla="*/ 10108 w 14575"/>
                <a:gd name="T93" fmla="*/ 1796 h 3310"/>
                <a:gd name="T94" fmla="*/ 10179 w 14575"/>
                <a:gd name="T95" fmla="*/ 2025 h 3310"/>
                <a:gd name="T96" fmla="*/ 10057 w 14575"/>
                <a:gd name="T97" fmla="*/ 1827 h 3310"/>
                <a:gd name="T98" fmla="*/ 10159 w 14575"/>
                <a:gd name="T99" fmla="*/ 1973 h 3310"/>
                <a:gd name="T100" fmla="*/ 10077 w 14575"/>
                <a:gd name="T101" fmla="*/ 1921 h 3310"/>
                <a:gd name="T102" fmla="*/ 10617 w 14575"/>
                <a:gd name="T103" fmla="*/ 3186 h 3310"/>
                <a:gd name="T104" fmla="*/ 10596 w 14575"/>
                <a:gd name="T105" fmla="*/ 1879 h 3310"/>
                <a:gd name="T106" fmla="*/ 10513 w 14575"/>
                <a:gd name="T107" fmla="*/ 3175 h 3310"/>
                <a:gd name="T108" fmla="*/ 12486 w 14575"/>
                <a:gd name="T109" fmla="*/ 2522 h 3310"/>
                <a:gd name="T110" fmla="*/ 12026 w 14575"/>
                <a:gd name="T111" fmla="*/ 3216 h 3310"/>
                <a:gd name="T112" fmla="*/ 13478 w 14575"/>
                <a:gd name="T113" fmla="*/ 3182 h 3310"/>
                <a:gd name="T114" fmla="*/ 12700 w 14575"/>
                <a:gd name="T115" fmla="*/ 3182 h 3310"/>
                <a:gd name="T116" fmla="*/ 14575 w 14575"/>
                <a:gd name="T117" fmla="*/ 2522 h 3310"/>
                <a:gd name="T118" fmla="*/ 14119 w 14575"/>
                <a:gd name="T119" fmla="*/ 3216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75" h="3310">
                  <a:moveTo>
                    <a:pt x="4819" y="313"/>
                  </a:moveTo>
                  <a:cubicBezTo>
                    <a:pt x="4819" y="354"/>
                    <a:pt x="4798" y="385"/>
                    <a:pt x="4768" y="415"/>
                  </a:cubicBezTo>
                  <a:cubicBezTo>
                    <a:pt x="4747" y="446"/>
                    <a:pt x="4706" y="456"/>
                    <a:pt x="4665" y="456"/>
                  </a:cubicBezTo>
                  <a:cubicBezTo>
                    <a:pt x="4624" y="456"/>
                    <a:pt x="4583" y="446"/>
                    <a:pt x="4552" y="415"/>
                  </a:cubicBezTo>
                  <a:cubicBezTo>
                    <a:pt x="4531" y="385"/>
                    <a:pt x="4511" y="354"/>
                    <a:pt x="4511" y="313"/>
                  </a:cubicBezTo>
                  <a:cubicBezTo>
                    <a:pt x="4511" y="273"/>
                    <a:pt x="4531" y="232"/>
                    <a:pt x="4562" y="201"/>
                  </a:cubicBezTo>
                  <a:cubicBezTo>
                    <a:pt x="4583" y="181"/>
                    <a:pt x="4624" y="160"/>
                    <a:pt x="4665" y="160"/>
                  </a:cubicBezTo>
                  <a:cubicBezTo>
                    <a:pt x="4706" y="160"/>
                    <a:pt x="4747" y="181"/>
                    <a:pt x="4768" y="201"/>
                  </a:cubicBezTo>
                  <a:cubicBezTo>
                    <a:pt x="4798" y="232"/>
                    <a:pt x="4819" y="262"/>
                    <a:pt x="4819" y="313"/>
                  </a:cubicBezTo>
                  <a:close/>
                  <a:moveTo>
                    <a:pt x="4798" y="313"/>
                  </a:moveTo>
                  <a:cubicBezTo>
                    <a:pt x="4798" y="273"/>
                    <a:pt x="4788" y="242"/>
                    <a:pt x="4757" y="222"/>
                  </a:cubicBezTo>
                  <a:cubicBezTo>
                    <a:pt x="4737" y="191"/>
                    <a:pt x="4706" y="181"/>
                    <a:pt x="4665" y="181"/>
                  </a:cubicBezTo>
                  <a:cubicBezTo>
                    <a:pt x="4624" y="181"/>
                    <a:pt x="4593" y="191"/>
                    <a:pt x="4572" y="222"/>
                  </a:cubicBezTo>
                  <a:cubicBezTo>
                    <a:pt x="4542" y="242"/>
                    <a:pt x="4531" y="273"/>
                    <a:pt x="4531" y="313"/>
                  </a:cubicBezTo>
                  <a:cubicBezTo>
                    <a:pt x="4531" y="344"/>
                    <a:pt x="4542" y="385"/>
                    <a:pt x="4572" y="405"/>
                  </a:cubicBezTo>
                  <a:cubicBezTo>
                    <a:pt x="4593" y="426"/>
                    <a:pt x="4624" y="446"/>
                    <a:pt x="4665" y="446"/>
                  </a:cubicBezTo>
                  <a:cubicBezTo>
                    <a:pt x="4706" y="446"/>
                    <a:pt x="4737" y="426"/>
                    <a:pt x="4757" y="405"/>
                  </a:cubicBezTo>
                  <a:cubicBezTo>
                    <a:pt x="4788" y="385"/>
                    <a:pt x="4798" y="344"/>
                    <a:pt x="4798" y="313"/>
                  </a:cubicBezTo>
                  <a:close/>
                  <a:moveTo>
                    <a:pt x="4737" y="405"/>
                  </a:moveTo>
                  <a:cubicBezTo>
                    <a:pt x="4706" y="405"/>
                    <a:pt x="4706" y="405"/>
                    <a:pt x="4706" y="405"/>
                  </a:cubicBezTo>
                  <a:cubicBezTo>
                    <a:pt x="4685" y="354"/>
                    <a:pt x="4685" y="354"/>
                    <a:pt x="4685" y="354"/>
                  </a:cubicBezTo>
                  <a:cubicBezTo>
                    <a:pt x="4675" y="334"/>
                    <a:pt x="4665" y="324"/>
                    <a:pt x="4655" y="324"/>
                  </a:cubicBezTo>
                  <a:cubicBezTo>
                    <a:pt x="4634" y="324"/>
                    <a:pt x="4634" y="324"/>
                    <a:pt x="4634" y="324"/>
                  </a:cubicBezTo>
                  <a:cubicBezTo>
                    <a:pt x="4634" y="405"/>
                    <a:pt x="4634" y="405"/>
                    <a:pt x="4634" y="405"/>
                  </a:cubicBezTo>
                  <a:cubicBezTo>
                    <a:pt x="4603" y="405"/>
                    <a:pt x="4603" y="405"/>
                    <a:pt x="4603" y="405"/>
                  </a:cubicBezTo>
                  <a:cubicBezTo>
                    <a:pt x="4603" y="211"/>
                    <a:pt x="4603" y="211"/>
                    <a:pt x="4603" y="211"/>
                  </a:cubicBezTo>
                  <a:cubicBezTo>
                    <a:pt x="4655" y="211"/>
                    <a:pt x="4655" y="211"/>
                    <a:pt x="4655" y="211"/>
                  </a:cubicBezTo>
                  <a:cubicBezTo>
                    <a:pt x="4685" y="211"/>
                    <a:pt x="4706" y="222"/>
                    <a:pt x="4716" y="232"/>
                  </a:cubicBezTo>
                  <a:cubicBezTo>
                    <a:pt x="4726" y="242"/>
                    <a:pt x="4726" y="252"/>
                    <a:pt x="4726" y="262"/>
                  </a:cubicBezTo>
                  <a:cubicBezTo>
                    <a:pt x="4726" y="283"/>
                    <a:pt x="4726" y="293"/>
                    <a:pt x="4716" y="303"/>
                  </a:cubicBezTo>
                  <a:cubicBezTo>
                    <a:pt x="4706" y="303"/>
                    <a:pt x="4696" y="313"/>
                    <a:pt x="4685" y="313"/>
                  </a:cubicBezTo>
                  <a:cubicBezTo>
                    <a:pt x="4685" y="313"/>
                    <a:pt x="4685" y="313"/>
                    <a:pt x="4685" y="313"/>
                  </a:cubicBezTo>
                  <a:cubicBezTo>
                    <a:pt x="4696" y="324"/>
                    <a:pt x="4706" y="334"/>
                    <a:pt x="4716" y="354"/>
                  </a:cubicBezTo>
                  <a:cubicBezTo>
                    <a:pt x="4737" y="405"/>
                    <a:pt x="4737" y="405"/>
                    <a:pt x="4737" y="405"/>
                  </a:cubicBezTo>
                  <a:cubicBezTo>
                    <a:pt x="4737" y="405"/>
                    <a:pt x="4737" y="405"/>
                    <a:pt x="4737" y="405"/>
                  </a:cubicBezTo>
                  <a:close/>
                  <a:moveTo>
                    <a:pt x="4696" y="273"/>
                  </a:moveTo>
                  <a:cubicBezTo>
                    <a:pt x="4696" y="262"/>
                    <a:pt x="4696" y="252"/>
                    <a:pt x="4696" y="242"/>
                  </a:cubicBezTo>
                  <a:cubicBezTo>
                    <a:pt x="4685" y="242"/>
                    <a:pt x="4675" y="232"/>
                    <a:pt x="4655" y="232"/>
                  </a:cubicBezTo>
                  <a:cubicBezTo>
                    <a:pt x="4634" y="232"/>
                    <a:pt x="4634" y="232"/>
                    <a:pt x="4634" y="232"/>
                  </a:cubicBezTo>
                  <a:cubicBezTo>
                    <a:pt x="4634" y="303"/>
                    <a:pt x="4634" y="303"/>
                    <a:pt x="4634" y="303"/>
                  </a:cubicBezTo>
                  <a:cubicBezTo>
                    <a:pt x="4665" y="303"/>
                    <a:pt x="4665" y="303"/>
                    <a:pt x="4665" y="303"/>
                  </a:cubicBezTo>
                  <a:cubicBezTo>
                    <a:pt x="4685" y="303"/>
                    <a:pt x="4696" y="293"/>
                    <a:pt x="4696" y="273"/>
                  </a:cubicBezTo>
                  <a:close/>
                  <a:moveTo>
                    <a:pt x="899" y="814"/>
                  </a:moveTo>
                  <a:cubicBezTo>
                    <a:pt x="899" y="814"/>
                    <a:pt x="899" y="814"/>
                    <a:pt x="899" y="814"/>
                  </a:cubicBezTo>
                  <a:cubicBezTo>
                    <a:pt x="899" y="68"/>
                    <a:pt x="899" y="68"/>
                    <a:pt x="899" y="68"/>
                  </a:cubicBezTo>
                  <a:cubicBezTo>
                    <a:pt x="899" y="68"/>
                    <a:pt x="899" y="68"/>
                    <a:pt x="786" y="68"/>
                  </a:cubicBezTo>
                  <a:cubicBezTo>
                    <a:pt x="786" y="68"/>
                    <a:pt x="786" y="68"/>
                    <a:pt x="559" y="586"/>
                  </a:cubicBezTo>
                  <a:cubicBezTo>
                    <a:pt x="548" y="607"/>
                    <a:pt x="528" y="638"/>
                    <a:pt x="517" y="679"/>
                  </a:cubicBezTo>
                  <a:cubicBezTo>
                    <a:pt x="517" y="679"/>
                    <a:pt x="517" y="679"/>
                    <a:pt x="517" y="679"/>
                  </a:cubicBezTo>
                  <a:cubicBezTo>
                    <a:pt x="507" y="658"/>
                    <a:pt x="497" y="627"/>
                    <a:pt x="476" y="586"/>
                  </a:cubicBezTo>
                  <a:cubicBezTo>
                    <a:pt x="476" y="586"/>
                    <a:pt x="476" y="586"/>
                    <a:pt x="249" y="68"/>
                  </a:cubicBezTo>
                  <a:cubicBezTo>
                    <a:pt x="249" y="68"/>
                    <a:pt x="249" y="68"/>
                    <a:pt x="135" y="68"/>
                  </a:cubicBezTo>
                  <a:cubicBezTo>
                    <a:pt x="135" y="68"/>
                    <a:pt x="135" y="68"/>
                    <a:pt x="135" y="814"/>
                  </a:cubicBezTo>
                  <a:cubicBezTo>
                    <a:pt x="135" y="814"/>
                    <a:pt x="135" y="814"/>
                    <a:pt x="218" y="814"/>
                  </a:cubicBezTo>
                  <a:cubicBezTo>
                    <a:pt x="218" y="814"/>
                    <a:pt x="218" y="814"/>
                    <a:pt x="218" y="317"/>
                  </a:cubicBezTo>
                  <a:cubicBezTo>
                    <a:pt x="218" y="244"/>
                    <a:pt x="218" y="192"/>
                    <a:pt x="218" y="161"/>
                  </a:cubicBezTo>
                  <a:cubicBezTo>
                    <a:pt x="218" y="161"/>
                    <a:pt x="218" y="161"/>
                    <a:pt x="218" y="161"/>
                  </a:cubicBezTo>
                  <a:cubicBezTo>
                    <a:pt x="228" y="203"/>
                    <a:pt x="228" y="223"/>
                    <a:pt x="238" y="244"/>
                  </a:cubicBezTo>
                  <a:cubicBezTo>
                    <a:pt x="238" y="244"/>
                    <a:pt x="238" y="244"/>
                    <a:pt x="497" y="814"/>
                  </a:cubicBezTo>
                  <a:cubicBezTo>
                    <a:pt x="497" y="814"/>
                    <a:pt x="497" y="814"/>
                    <a:pt x="538" y="814"/>
                  </a:cubicBezTo>
                  <a:cubicBezTo>
                    <a:pt x="538" y="814"/>
                    <a:pt x="538" y="814"/>
                    <a:pt x="796" y="234"/>
                  </a:cubicBezTo>
                  <a:cubicBezTo>
                    <a:pt x="796" y="223"/>
                    <a:pt x="806" y="203"/>
                    <a:pt x="817" y="161"/>
                  </a:cubicBezTo>
                  <a:cubicBezTo>
                    <a:pt x="817" y="161"/>
                    <a:pt x="817" y="161"/>
                    <a:pt x="817" y="161"/>
                  </a:cubicBezTo>
                  <a:cubicBezTo>
                    <a:pt x="817" y="223"/>
                    <a:pt x="817" y="275"/>
                    <a:pt x="817" y="317"/>
                  </a:cubicBezTo>
                  <a:cubicBezTo>
                    <a:pt x="817" y="317"/>
                    <a:pt x="817" y="317"/>
                    <a:pt x="817" y="814"/>
                  </a:cubicBezTo>
                  <a:cubicBezTo>
                    <a:pt x="817" y="814"/>
                    <a:pt x="817" y="814"/>
                    <a:pt x="899" y="814"/>
                  </a:cubicBezTo>
                  <a:close/>
                  <a:moveTo>
                    <a:pt x="1189" y="87"/>
                  </a:moveTo>
                  <a:cubicBezTo>
                    <a:pt x="1189" y="98"/>
                    <a:pt x="1179" y="118"/>
                    <a:pt x="1169" y="129"/>
                  </a:cubicBezTo>
                  <a:cubicBezTo>
                    <a:pt x="1159" y="139"/>
                    <a:pt x="1149" y="139"/>
                    <a:pt x="1128" y="139"/>
                  </a:cubicBezTo>
                  <a:cubicBezTo>
                    <a:pt x="1118" y="139"/>
                    <a:pt x="1108" y="139"/>
                    <a:pt x="1088" y="129"/>
                  </a:cubicBezTo>
                  <a:cubicBezTo>
                    <a:pt x="1078" y="118"/>
                    <a:pt x="1078" y="98"/>
                    <a:pt x="1078" y="87"/>
                  </a:cubicBezTo>
                  <a:cubicBezTo>
                    <a:pt x="1078" y="66"/>
                    <a:pt x="1078" y="56"/>
                    <a:pt x="1088" y="46"/>
                  </a:cubicBezTo>
                  <a:cubicBezTo>
                    <a:pt x="1108" y="35"/>
                    <a:pt x="1118" y="25"/>
                    <a:pt x="1128" y="25"/>
                  </a:cubicBezTo>
                  <a:cubicBezTo>
                    <a:pt x="1149" y="25"/>
                    <a:pt x="1159" y="35"/>
                    <a:pt x="1169" y="46"/>
                  </a:cubicBezTo>
                  <a:cubicBezTo>
                    <a:pt x="1179" y="56"/>
                    <a:pt x="1189" y="66"/>
                    <a:pt x="1189" y="87"/>
                  </a:cubicBezTo>
                  <a:close/>
                  <a:moveTo>
                    <a:pt x="1169" y="814"/>
                  </a:moveTo>
                  <a:cubicBezTo>
                    <a:pt x="1088" y="814"/>
                    <a:pt x="1088" y="814"/>
                    <a:pt x="1088" y="814"/>
                  </a:cubicBezTo>
                  <a:cubicBezTo>
                    <a:pt x="1088" y="274"/>
                    <a:pt x="1088" y="274"/>
                    <a:pt x="1088" y="274"/>
                  </a:cubicBezTo>
                  <a:cubicBezTo>
                    <a:pt x="1169" y="274"/>
                    <a:pt x="1169" y="274"/>
                    <a:pt x="1169" y="274"/>
                  </a:cubicBezTo>
                  <a:cubicBezTo>
                    <a:pt x="1169" y="814"/>
                    <a:pt x="1169" y="814"/>
                    <a:pt x="1169" y="814"/>
                  </a:cubicBezTo>
                  <a:cubicBezTo>
                    <a:pt x="1169" y="814"/>
                    <a:pt x="1169" y="814"/>
                    <a:pt x="1169" y="814"/>
                  </a:cubicBezTo>
                  <a:close/>
                  <a:moveTo>
                    <a:pt x="1707" y="791"/>
                  </a:moveTo>
                  <a:cubicBezTo>
                    <a:pt x="1707" y="791"/>
                    <a:pt x="1707" y="791"/>
                    <a:pt x="1707" y="791"/>
                  </a:cubicBezTo>
                  <a:cubicBezTo>
                    <a:pt x="1707" y="709"/>
                    <a:pt x="1707" y="709"/>
                    <a:pt x="1707" y="709"/>
                  </a:cubicBezTo>
                  <a:cubicBezTo>
                    <a:pt x="1666" y="739"/>
                    <a:pt x="1624" y="760"/>
                    <a:pt x="1573" y="760"/>
                  </a:cubicBezTo>
                  <a:cubicBezTo>
                    <a:pt x="1522" y="760"/>
                    <a:pt x="1481" y="739"/>
                    <a:pt x="1450" y="698"/>
                  </a:cubicBezTo>
                  <a:cubicBezTo>
                    <a:pt x="1409" y="667"/>
                    <a:pt x="1399" y="616"/>
                    <a:pt x="1399" y="554"/>
                  </a:cubicBezTo>
                  <a:cubicBezTo>
                    <a:pt x="1399" y="492"/>
                    <a:pt x="1419" y="441"/>
                    <a:pt x="1450" y="399"/>
                  </a:cubicBezTo>
                  <a:cubicBezTo>
                    <a:pt x="1481" y="358"/>
                    <a:pt x="1532" y="337"/>
                    <a:pt x="1583" y="337"/>
                  </a:cubicBezTo>
                  <a:cubicBezTo>
                    <a:pt x="1624" y="337"/>
                    <a:pt x="1666" y="358"/>
                    <a:pt x="1707" y="379"/>
                  </a:cubicBezTo>
                  <a:cubicBezTo>
                    <a:pt x="1707" y="379"/>
                    <a:pt x="1707" y="379"/>
                    <a:pt x="1707" y="296"/>
                  </a:cubicBezTo>
                  <a:cubicBezTo>
                    <a:pt x="1676" y="276"/>
                    <a:pt x="1635" y="265"/>
                    <a:pt x="1583" y="265"/>
                  </a:cubicBezTo>
                  <a:cubicBezTo>
                    <a:pt x="1501" y="265"/>
                    <a:pt x="1429" y="296"/>
                    <a:pt x="1388" y="348"/>
                  </a:cubicBezTo>
                  <a:cubicBezTo>
                    <a:pt x="1337" y="399"/>
                    <a:pt x="1306" y="471"/>
                    <a:pt x="1306" y="564"/>
                  </a:cubicBezTo>
                  <a:cubicBezTo>
                    <a:pt x="1306" y="636"/>
                    <a:pt x="1327" y="698"/>
                    <a:pt x="1378" y="750"/>
                  </a:cubicBezTo>
                  <a:cubicBezTo>
                    <a:pt x="1429" y="801"/>
                    <a:pt x="1491" y="832"/>
                    <a:pt x="1563" y="832"/>
                  </a:cubicBezTo>
                  <a:cubicBezTo>
                    <a:pt x="1614" y="832"/>
                    <a:pt x="1666" y="812"/>
                    <a:pt x="1707" y="791"/>
                  </a:cubicBezTo>
                  <a:close/>
                  <a:moveTo>
                    <a:pt x="2126" y="365"/>
                  </a:moveTo>
                  <a:cubicBezTo>
                    <a:pt x="2126" y="365"/>
                    <a:pt x="2126" y="365"/>
                    <a:pt x="2126" y="365"/>
                  </a:cubicBezTo>
                  <a:cubicBezTo>
                    <a:pt x="2126" y="271"/>
                    <a:pt x="2126" y="271"/>
                    <a:pt x="2126" y="271"/>
                  </a:cubicBezTo>
                  <a:cubicBezTo>
                    <a:pt x="2115" y="271"/>
                    <a:pt x="2094" y="271"/>
                    <a:pt x="2073" y="271"/>
                  </a:cubicBezTo>
                  <a:cubicBezTo>
                    <a:pt x="2042" y="271"/>
                    <a:pt x="2010" y="271"/>
                    <a:pt x="1989" y="292"/>
                  </a:cubicBezTo>
                  <a:cubicBezTo>
                    <a:pt x="1958" y="313"/>
                    <a:pt x="1947" y="344"/>
                    <a:pt x="1926" y="386"/>
                  </a:cubicBezTo>
                  <a:cubicBezTo>
                    <a:pt x="1926" y="386"/>
                    <a:pt x="1926" y="386"/>
                    <a:pt x="1926" y="386"/>
                  </a:cubicBezTo>
                  <a:cubicBezTo>
                    <a:pt x="1926" y="386"/>
                    <a:pt x="1926" y="386"/>
                    <a:pt x="1926" y="271"/>
                  </a:cubicBezTo>
                  <a:cubicBezTo>
                    <a:pt x="1926" y="271"/>
                    <a:pt x="1926" y="271"/>
                    <a:pt x="1842" y="271"/>
                  </a:cubicBezTo>
                  <a:cubicBezTo>
                    <a:pt x="1842" y="271"/>
                    <a:pt x="1842" y="271"/>
                    <a:pt x="1842" y="814"/>
                  </a:cubicBezTo>
                  <a:cubicBezTo>
                    <a:pt x="1842" y="814"/>
                    <a:pt x="1842" y="814"/>
                    <a:pt x="1926" y="814"/>
                  </a:cubicBezTo>
                  <a:cubicBezTo>
                    <a:pt x="1926" y="814"/>
                    <a:pt x="1926" y="814"/>
                    <a:pt x="1926" y="543"/>
                  </a:cubicBezTo>
                  <a:cubicBezTo>
                    <a:pt x="1926" y="480"/>
                    <a:pt x="1937" y="428"/>
                    <a:pt x="1968" y="397"/>
                  </a:cubicBezTo>
                  <a:cubicBezTo>
                    <a:pt x="1989" y="365"/>
                    <a:pt x="2021" y="344"/>
                    <a:pt x="2063" y="344"/>
                  </a:cubicBezTo>
                  <a:cubicBezTo>
                    <a:pt x="2084" y="344"/>
                    <a:pt x="2115" y="355"/>
                    <a:pt x="2126" y="365"/>
                  </a:cubicBezTo>
                  <a:close/>
                  <a:moveTo>
                    <a:pt x="2699" y="544"/>
                  </a:moveTo>
                  <a:cubicBezTo>
                    <a:pt x="2699" y="636"/>
                    <a:pt x="2678" y="698"/>
                    <a:pt x="2625" y="750"/>
                  </a:cubicBezTo>
                  <a:cubicBezTo>
                    <a:pt x="2573" y="801"/>
                    <a:pt x="2510" y="832"/>
                    <a:pt x="2426" y="832"/>
                  </a:cubicBezTo>
                  <a:cubicBezTo>
                    <a:pt x="2341" y="832"/>
                    <a:pt x="2278" y="801"/>
                    <a:pt x="2226" y="750"/>
                  </a:cubicBezTo>
                  <a:cubicBezTo>
                    <a:pt x="2184" y="698"/>
                    <a:pt x="2163" y="636"/>
                    <a:pt x="2163" y="554"/>
                  </a:cubicBezTo>
                  <a:cubicBezTo>
                    <a:pt x="2163" y="461"/>
                    <a:pt x="2184" y="389"/>
                    <a:pt x="2236" y="337"/>
                  </a:cubicBezTo>
                  <a:cubicBezTo>
                    <a:pt x="2289" y="286"/>
                    <a:pt x="2352" y="265"/>
                    <a:pt x="2436" y="265"/>
                  </a:cubicBezTo>
                  <a:cubicBezTo>
                    <a:pt x="2520" y="265"/>
                    <a:pt x="2583" y="296"/>
                    <a:pt x="2625" y="337"/>
                  </a:cubicBezTo>
                  <a:cubicBezTo>
                    <a:pt x="2678" y="389"/>
                    <a:pt x="2699" y="461"/>
                    <a:pt x="2699" y="544"/>
                  </a:cubicBezTo>
                  <a:close/>
                  <a:moveTo>
                    <a:pt x="2604" y="554"/>
                  </a:moveTo>
                  <a:cubicBezTo>
                    <a:pt x="2604" y="482"/>
                    <a:pt x="2594" y="430"/>
                    <a:pt x="2562" y="389"/>
                  </a:cubicBezTo>
                  <a:cubicBezTo>
                    <a:pt x="2531" y="358"/>
                    <a:pt x="2489" y="337"/>
                    <a:pt x="2436" y="337"/>
                  </a:cubicBezTo>
                  <a:cubicBezTo>
                    <a:pt x="2373" y="337"/>
                    <a:pt x="2331" y="358"/>
                    <a:pt x="2299" y="389"/>
                  </a:cubicBezTo>
                  <a:cubicBezTo>
                    <a:pt x="2268" y="430"/>
                    <a:pt x="2247" y="482"/>
                    <a:pt x="2247" y="554"/>
                  </a:cubicBezTo>
                  <a:cubicBezTo>
                    <a:pt x="2247" y="616"/>
                    <a:pt x="2268" y="667"/>
                    <a:pt x="2299" y="698"/>
                  </a:cubicBezTo>
                  <a:cubicBezTo>
                    <a:pt x="2331" y="739"/>
                    <a:pt x="2373" y="760"/>
                    <a:pt x="2436" y="760"/>
                  </a:cubicBezTo>
                  <a:cubicBezTo>
                    <a:pt x="2489" y="760"/>
                    <a:pt x="2531" y="739"/>
                    <a:pt x="2562" y="698"/>
                  </a:cubicBezTo>
                  <a:cubicBezTo>
                    <a:pt x="2594" y="667"/>
                    <a:pt x="2604" y="616"/>
                    <a:pt x="2604" y="554"/>
                  </a:cubicBezTo>
                  <a:close/>
                  <a:moveTo>
                    <a:pt x="3124" y="678"/>
                  </a:moveTo>
                  <a:cubicBezTo>
                    <a:pt x="3124" y="636"/>
                    <a:pt x="3114" y="595"/>
                    <a:pt x="3083" y="575"/>
                  </a:cubicBezTo>
                  <a:cubicBezTo>
                    <a:pt x="3062" y="554"/>
                    <a:pt x="3031" y="533"/>
                    <a:pt x="2989" y="513"/>
                  </a:cubicBezTo>
                  <a:cubicBezTo>
                    <a:pt x="2947" y="502"/>
                    <a:pt x="2916" y="482"/>
                    <a:pt x="2906" y="471"/>
                  </a:cubicBezTo>
                  <a:cubicBezTo>
                    <a:pt x="2895" y="461"/>
                    <a:pt x="2885" y="441"/>
                    <a:pt x="2885" y="420"/>
                  </a:cubicBezTo>
                  <a:cubicBezTo>
                    <a:pt x="2885" y="389"/>
                    <a:pt x="2895" y="379"/>
                    <a:pt x="2906" y="358"/>
                  </a:cubicBezTo>
                  <a:cubicBezTo>
                    <a:pt x="2927" y="348"/>
                    <a:pt x="2947" y="337"/>
                    <a:pt x="2979" y="337"/>
                  </a:cubicBezTo>
                  <a:cubicBezTo>
                    <a:pt x="3020" y="337"/>
                    <a:pt x="3062" y="358"/>
                    <a:pt x="3103" y="379"/>
                  </a:cubicBezTo>
                  <a:cubicBezTo>
                    <a:pt x="3103" y="379"/>
                    <a:pt x="3103" y="379"/>
                    <a:pt x="3103" y="296"/>
                  </a:cubicBezTo>
                  <a:cubicBezTo>
                    <a:pt x="3072" y="276"/>
                    <a:pt x="3031" y="265"/>
                    <a:pt x="2989" y="265"/>
                  </a:cubicBezTo>
                  <a:cubicBezTo>
                    <a:pt x="2927" y="265"/>
                    <a:pt x="2885" y="286"/>
                    <a:pt x="2843" y="307"/>
                  </a:cubicBezTo>
                  <a:cubicBezTo>
                    <a:pt x="2812" y="337"/>
                    <a:pt x="2791" y="379"/>
                    <a:pt x="2791" y="420"/>
                  </a:cubicBezTo>
                  <a:cubicBezTo>
                    <a:pt x="2791" y="461"/>
                    <a:pt x="2802" y="492"/>
                    <a:pt x="2833" y="523"/>
                  </a:cubicBezTo>
                  <a:cubicBezTo>
                    <a:pt x="2843" y="544"/>
                    <a:pt x="2885" y="564"/>
                    <a:pt x="2927" y="585"/>
                  </a:cubicBezTo>
                  <a:cubicBezTo>
                    <a:pt x="2968" y="595"/>
                    <a:pt x="2999" y="616"/>
                    <a:pt x="3010" y="626"/>
                  </a:cubicBezTo>
                  <a:cubicBezTo>
                    <a:pt x="3031" y="647"/>
                    <a:pt x="3041" y="657"/>
                    <a:pt x="3041" y="678"/>
                  </a:cubicBezTo>
                  <a:cubicBezTo>
                    <a:pt x="3041" y="729"/>
                    <a:pt x="2999" y="760"/>
                    <a:pt x="2937" y="760"/>
                  </a:cubicBezTo>
                  <a:cubicBezTo>
                    <a:pt x="2885" y="760"/>
                    <a:pt x="2833" y="739"/>
                    <a:pt x="2791" y="709"/>
                  </a:cubicBezTo>
                  <a:cubicBezTo>
                    <a:pt x="2791" y="709"/>
                    <a:pt x="2791" y="709"/>
                    <a:pt x="2791" y="801"/>
                  </a:cubicBezTo>
                  <a:cubicBezTo>
                    <a:pt x="2833" y="822"/>
                    <a:pt x="2875" y="832"/>
                    <a:pt x="2927" y="832"/>
                  </a:cubicBezTo>
                  <a:cubicBezTo>
                    <a:pt x="2989" y="832"/>
                    <a:pt x="3041" y="812"/>
                    <a:pt x="3072" y="781"/>
                  </a:cubicBezTo>
                  <a:cubicBezTo>
                    <a:pt x="3114" y="750"/>
                    <a:pt x="3124" y="719"/>
                    <a:pt x="3124" y="678"/>
                  </a:cubicBezTo>
                  <a:close/>
                  <a:moveTo>
                    <a:pt x="3740" y="544"/>
                  </a:moveTo>
                  <a:cubicBezTo>
                    <a:pt x="3740" y="636"/>
                    <a:pt x="3709" y="698"/>
                    <a:pt x="3667" y="750"/>
                  </a:cubicBezTo>
                  <a:cubicBezTo>
                    <a:pt x="3615" y="801"/>
                    <a:pt x="3553" y="832"/>
                    <a:pt x="3469" y="832"/>
                  </a:cubicBezTo>
                  <a:cubicBezTo>
                    <a:pt x="3386" y="832"/>
                    <a:pt x="3323" y="801"/>
                    <a:pt x="3271" y="750"/>
                  </a:cubicBezTo>
                  <a:cubicBezTo>
                    <a:pt x="3229" y="698"/>
                    <a:pt x="3198" y="636"/>
                    <a:pt x="3198" y="554"/>
                  </a:cubicBezTo>
                  <a:cubicBezTo>
                    <a:pt x="3198" y="461"/>
                    <a:pt x="3229" y="389"/>
                    <a:pt x="3282" y="337"/>
                  </a:cubicBezTo>
                  <a:cubicBezTo>
                    <a:pt x="3334" y="286"/>
                    <a:pt x="3396" y="265"/>
                    <a:pt x="3480" y="265"/>
                  </a:cubicBezTo>
                  <a:cubicBezTo>
                    <a:pt x="3563" y="265"/>
                    <a:pt x="3626" y="296"/>
                    <a:pt x="3667" y="337"/>
                  </a:cubicBezTo>
                  <a:cubicBezTo>
                    <a:pt x="3709" y="389"/>
                    <a:pt x="3740" y="461"/>
                    <a:pt x="3740" y="544"/>
                  </a:cubicBezTo>
                  <a:close/>
                  <a:moveTo>
                    <a:pt x="3647" y="554"/>
                  </a:moveTo>
                  <a:cubicBezTo>
                    <a:pt x="3647" y="482"/>
                    <a:pt x="3636" y="430"/>
                    <a:pt x="3605" y="389"/>
                  </a:cubicBezTo>
                  <a:cubicBezTo>
                    <a:pt x="3574" y="358"/>
                    <a:pt x="3532" y="337"/>
                    <a:pt x="3469" y="337"/>
                  </a:cubicBezTo>
                  <a:cubicBezTo>
                    <a:pt x="3417" y="337"/>
                    <a:pt x="3375" y="358"/>
                    <a:pt x="3344" y="389"/>
                  </a:cubicBezTo>
                  <a:cubicBezTo>
                    <a:pt x="3313" y="430"/>
                    <a:pt x="3292" y="482"/>
                    <a:pt x="3292" y="554"/>
                  </a:cubicBezTo>
                  <a:cubicBezTo>
                    <a:pt x="3292" y="616"/>
                    <a:pt x="3313" y="667"/>
                    <a:pt x="3344" y="698"/>
                  </a:cubicBezTo>
                  <a:cubicBezTo>
                    <a:pt x="3375" y="739"/>
                    <a:pt x="3417" y="760"/>
                    <a:pt x="3469" y="760"/>
                  </a:cubicBezTo>
                  <a:cubicBezTo>
                    <a:pt x="3532" y="760"/>
                    <a:pt x="3574" y="739"/>
                    <a:pt x="3605" y="698"/>
                  </a:cubicBezTo>
                  <a:cubicBezTo>
                    <a:pt x="3636" y="667"/>
                    <a:pt x="3647" y="616"/>
                    <a:pt x="3647" y="554"/>
                  </a:cubicBezTo>
                  <a:close/>
                  <a:moveTo>
                    <a:pt x="4116" y="94"/>
                  </a:moveTo>
                  <a:cubicBezTo>
                    <a:pt x="4116" y="94"/>
                    <a:pt x="4116" y="94"/>
                    <a:pt x="4116" y="94"/>
                  </a:cubicBezTo>
                  <a:cubicBezTo>
                    <a:pt x="4116" y="11"/>
                    <a:pt x="4116" y="11"/>
                    <a:pt x="4116" y="11"/>
                  </a:cubicBezTo>
                  <a:cubicBezTo>
                    <a:pt x="4106" y="11"/>
                    <a:pt x="4085" y="0"/>
                    <a:pt x="4054" y="0"/>
                  </a:cubicBezTo>
                  <a:cubicBezTo>
                    <a:pt x="4013" y="0"/>
                    <a:pt x="3972" y="21"/>
                    <a:pt x="3941" y="52"/>
                  </a:cubicBezTo>
                  <a:cubicBezTo>
                    <a:pt x="3899" y="84"/>
                    <a:pt x="3889" y="125"/>
                    <a:pt x="3889" y="188"/>
                  </a:cubicBezTo>
                  <a:cubicBezTo>
                    <a:pt x="3889" y="188"/>
                    <a:pt x="3889" y="188"/>
                    <a:pt x="3889" y="271"/>
                  </a:cubicBezTo>
                  <a:cubicBezTo>
                    <a:pt x="3889" y="271"/>
                    <a:pt x="3889" y="271"/>
                    <a:pt x="3796" y="271"/>
                  </a:cubicBezTo>
                  <a:cubicBezTo>
                    <a:pt x="3796" y="271"/>
                    <a:pt x="3796" y="271"/>
                    <a:pt x="3796" y="344"/>
                  </a:cubicBezTo>
                  <a:cubicBezTo>
                    <a:pt x="3796" y="344"/>
                    <a:pt x="3796" y="344"/>
                    <a:pt x="3889" y="344"/>
                  </a:cubicBezTo>
                  <a:cubicBezTo>
                    <a:pt x="3889" y="344"/>
                    <a:pt x="3889" y="344"/>
                    <a:pt x="3889" y="814"/>
                  </a:cubicBezTo>
                  <a:cubicBezTo>
                    <a:pt x="3889" y="814"/>
                    <a:pt x="3889" y="814"/>
                    <a:pt x="3972" y="814"/>
                  </a:cubicBezTo>
                  <a:cubicBezTo>
                    <a:pt x="3972" y="814"/>
                    <a:pt x="3972" y="814"/>
                    <a:pt x="3972" y="344"/>
                  </a:cubicBezTo>
                  <a:cubicBezTo>
                    <a:pt x="3972" y="344"/>
                    <a:pt x="3972" y="344"/>
                    <a:pt x="4096" y="344"/>
                  </a:cubicBezTo>
                  <a:cubicBezTo>
                    <a:pt x="4096" y="344"/>
                    <a:pt x="4096" y="344"/>
                    <a:pt x="4096" y="271"/>
                  </a:cubicBezTo>
                  <a:cubicBezTo>
                    <a:pt x="4096" y="271"/>
                    <a:pt x="4096" y="271"/>
                    <a:pt x="3972" y="271"/>
                  </a:cubicBezTo>
                  <a:cubicBezTo>
                    <a:pt x="3972" y="271"/>
                    <a:pt x="3972" y="271"/>
                    <a:pt x="3972" y="188"/>
                  </a:cubicBezTo>
                  <a:cubicBezTo>
                    <a:pt x="3972" y="115"/>
                    <a:pt x="4003" y="73"/>
                    <a:pt x="4065" y="73"/>
                  </a:cubicBezTo>
                  <a:cubicBezTo>
                    <a:pt x="4085" y="73"/>
                    <a:pt x="4106" y="84"/>
                    <a:pt x="4116" y="94"/>
                  </a:cubicBezTo>
                  <a:close/>
                  <a:moveTo>
                    <a:pt x="4455" y="812"/>
                  </a:moveTo>
                  <a:cubicBezTo>
                    <a:pt x="4455" y="812"/>
                    <a:pt x="4455" y="812"/>
                    <a:pt x="4455" y="812"/>
                  </a:cubicBezTo>
                  <a:cubicBezTo>
                    <a:pt x="4455" y="739"/>
                    <a:pt x="4455" y="739"/>
                    <a:pt x="4455" y="739"/>
                  </a:cubicBezTo>
                  <a:cubicBezTo>
                    <a:pt x="4445" y="749"/>
                    <a:pt x="4424" y="749"/>
                    <a:pt x="4404" y="749"/>
                  </a:cubicBezTo>
                  <a:cubicBezTo>
                    <a:pt x="4373" y="749"/>
                    <a:pt x="4353" y="749"/>
                    <a:pt x="4342" y="729"/>
                  </a:cubicBezTo>
                  <a:cubicBezTo>
                    <a:pt x="4332" y="718"/>
                    <a:pt x="4322" y="687"/>
                    <a:pt x="4322" y="656"/>
                  </a:cubicBezTo>
                  <a:cubicBezTo>
                    <a:pt x="4322" y="656"/>
                    <a:pt x="4322" y="656"/>
                    <a:pt x="4322" y="345"/>
                  </a:cubicBezTo>
                  <a:cubicBezTo>
                    <a:pt x="4322" y="345"/>
                    <a:pt x="4322" y="345"/>
                    <a:pt x="4455" y="345"/>
                  </a:cubicBezTo>
                  <a:cubicBezTo>
                    <a:pt x="4455" y="345"/>
                    <a:pt x="4455" y="345"/>
                    <a:pt x="4455" y="273"/>
                  </a:cubicBezTo>
                  <a:cubicBezTo>
                    <a:pt x="4455" y="273"/>
                    <a:pt x="4455" y="273"/>
                    <a:pt x="4322" y="273"/>
                  </a:cubicBezTo>
                  <a:cubicBezTo>
                    <a:pt x="4322" y="273"/>
                    <a:pt x="4322" y="273"/>
                    <a:pt x="4322" y="117"/>
                  </a:cubicBezTo>
                  <a:cubicBezTo>
                    <a:pt x="4291" y="128"/>
                    <a:pt x="4260" y="138"/>
                    <a:pt x="4240" y="148"/>
                  </a:cubicBezTo>
                  <a:cubicBezTo>
                    <a:pt x="4240" y="148"/>
                    <a:pt x="4240" y="148"/>
                    <a:pt x="4240" y="273"/>
                  </a:cubicBezTo>
                  <a:cubicBezTo>
                    <a:pt x="4240" y="273"/>
                    <a:pt x="4240" y="273"/>
                    <a:pt x="4147" y="273"/>
                  </a:cubicBezTo>
                  <a:cubicBezTo>
                    <a:pt x="4147" y="273"/>
                    <a:pt x="4147" y="273"/>
                    <a:pt x="4147" y="345"/>
                  </a:cubicBezTo>
                  <a:cubicBezTo>
                    <a:pt x="4147" y="345"/>
                    <a:pt x="4147" y="345"/>
                    <a:pt x="4240" y="345"/>
                  </a:cubicBezTo>
                  <a:cubicBezTo>
                    <a:pt x="4240" y="345"/>
                    <a:pt x="4240" y="345"/>
                    <a:pt x="4240" y="666"/>
                  </a:cubicBezTo>
                  <a:cubicBezTo>
                    <a:pt x="4240" y="770"/>
                    <a:pt x="4281" y="832"/>
                    <a:pt x="4373" y="832"/>
                  </a:cubicBezTo>
                  <a:cubicBezTo>
                    <a:pt x="4414" y="832"/>
                    <a:pt x="4435" y="822"/>
                    <a:pt x="4455" y="812"/>
                  </a:cubicBezTo>
                  <a:close/>
                  <a:moveTo>
                    <a:pt x="1978" y="2210"/>
                  </a:moveTo>
                  <a:cubicBezTo>
                    <a:pt x="1978" y="2553"/>
                    <a:pt x="1885" y="2822"/>
                    <a:pt x="1709" y="3019"/>
                  </a:cubicBezTo>
                  <a:cubicBezTo>
                    <a:pt x="1522" y="3216"/>
                    <a:pt x="1284" y="3310"/>
                    <a:pt x="983" y="3310"/>
                  </a:cubicBezTo>
                  <a:cubicBezTo>
                    <a:pt x="683" y="3310"/>
                    <a:pt x="445" y="3216"/>
                    <a:pt x="269" y="3019"/>
                  </a:cubicBezTo>
                  <a:cubicBezTo>
                    <a:pt x="93" y="2822"/>
                    <a:pt x="0" y="2563"/>
                    <a:pt x="0" y="2262"/>
                  </a:cubicBezTo>
                  <a:cubicBezTo>
                    <a:pt x="0" y="1930"/>
                    <a:pt x="93" y="1661"/>
                    <a:pt x="269" y="1464"/>
                  </a:cubicBezTo>
                  <a:cubicBezTo>
                    <a:pt x="445" y="1256"/>
                    <a:pt x="694" y="1153"/>
                    <a:pt x="1015" y="1153"/>
                  </a:cubicBezTo>
                  <a:cubicBezTo>
                    <a:pt x="1305" y="1153"/>
                    <a:pt x="1543" y="1246"/>
                    <a:pt x="1719" y="1443"/>
                  </a:cubicBezTo>
                  <a:cubicBezTo>
                    <a:pt x="1895" y="1640"/>
                    <a:pt x="1978" y="1889"/>
                    <a:pt x="1978" y="2210"/>
                  </a:cubicBezTo>
                  <a:close/>
                  <a:moveTo>
                    <a:pt x="1719" y="2242"/>
                  </a:moveTo>
                  <a:cubicBezTo>
                    <a:pt x="1719" y="1962"/>
                    <a:pt x="1657" y="1744"/>
                    <a:pt x="1522" y="1588"/>
                  </a:cubicBezTo>
                  <a:cubicBezTo>
                    <a:pt x="1398" y="1443"/>
                    <a:pt x="1222" y="1370"/>
                    <a:pt x="1004" y="1370"/>
                  </a:cubicBezTo>
                  <a:cubicBezTo>
                    <a:pt x="787" y="1370"/>
                    <a:pt x="600" y="1453"/>
                    <a:pt x="466" y="1609"/>
                  </a:cubicBezTo>
                  <a:cubicBezTo>
                    <a:pt x="331" y="1775"/>
                    <a:pt x="258" y="1982"/>
                    <a:pt x="258" y="2231"/>
                  </a:cubicBezTo>
                  <a:cubicBezTo>
                    <a:pt x="258" y="2501"/>
                    <a:pt x="331" y="2708"/>
                    <a:pt x="466" y="2864"/>
                  </a:cubicBezTo>
                  <a:cubicBezTo>
                    <a:pt x="600" y="3019"/>
                    <a:pt x="766" y="3092"/>
                    <a:pt x="983" y="3092"/>
                  </a:cubicBezTo>
                  <a:cubicBezTo>
                    <a:pt x="1211" y="3092"/>
                    <a:pt x="1387" y="3019"/>
                    <a:pt x="1522" y="2874"/>
                  </a:cubicBezTo>
                  <a:cubicBezTo>
                    <a:pt x="1657" y="2729"/>
                    <a:pt x="1719" y="2511"/>
                    <a:pt x="1719" y="2242"/>
                  </a:cubicBezTo>
                  <a:close/>
                  <a:moveTo>
                    <a:pt x="3475" y="3279"/>
                  </a:moveTo>
                  <a:cubicBezTo>
                    <a:pt x="3475" y="3279"/>
                    <a:pt x="3475" y="3279"/>
                    <a:pt x="3475" y="3279"/>
                  </a:cubicBezTo>
                  <a:cubicBezTo>
                    <a:pt x="3475" y="1787"/>
                    <a:pt x="3475" y="1787"/>
                    <a:pt x="3475" y="1787"/>
                  </a:cubicBezTo>
                  <a:cubicBezTo>
                    <a:pt x="3475" y="1787"/>
                    <a:pt x="3475" y="1787"/>
                    <a:pt x="3236" y="1787"/>
                  </a:cubicBezTo>
                  <a:cubicBezTo>
                    <a:pt x="3236" y="1787"/>
                    <a:pt x="3236" y="1787"/>
                    <a:pt x="3236" y="2647"/>
                  </a:cubicBezTo>
                  <a:cubicBezTo>
                    <a:pt x="3236" y="2792"/>
                    <a:pt x="3205" y="2906"/>
                    <a:pt x="3121" y="2989"/>
                  </a:cubicBezTo>
                  <a:cubicBezTo>
                    <a:pt x="3049" y="3072"/>
                    <a:pt x="2955" y="3113"/>
                    <a:pt x="2840" y="3113"/>
                  </a:cubicBezTo>
                  <a:cubicBezTo>
                    <a:pt x="2591" y="3113"/>
                    <a:pt x="2476" y="2958"/>
                    <a:pt x="2476" y="2637"/>
                  </a:cubicBezTo>
                  <a:cubicBezTo>
                    <a:pt x="2476" y="2637"/>
                    <a:pt x="2476" y="2637"/>
                    <a:pt x="2476" y="1787"/>
                  </a:cubicBezTo>
                  <a:cubicBezTo>
                    <a:pt x="2476" y="1787"/>
                    <a:pt x="2476" y="1787"/>
                    <a:pt x="2237" y="1787"/>
                  </a:cubicBezTo>
                  <a:cubicBezTo>
                    <a:pt x="2237" y="1787"/>
                    <a:pt x="2237" y="1787"/>
                    <a:pt x="2237" y="2678"/>
                  </a:cubicBezTo>
                  <a:cubicBezTo>
                    <a:pt x="2237" y="3103"/>
                    <a:pt x="2414" y="3310"/>
                    <a:pt x="2768" y="3310"/>
                  </a:cubicBezTo>
                  <a:cubicBezTo>
                    <a:pt x="2976" y="3310"/>
                    <a:pt x="3132" y="3227"/>
                    <a:pt x="3236" y="3040"/>
                  </a:cubicBezTo>
                  <a:cubicBezTo>
                    <a:pt x="3236" y="3040"/>
                    <a:pt x="3236" y="3040"/>
                    <a:pt x="3236" y="3040"/>
                  </a:cubicBezTo>
                  <a:cubicBezTo>
                    <a:pt x="3236" y="3040"/>
                    <a:pt x="3236" y="3040"/>
                    <a:pt x="3236" y="3279"/>
                  </a:cubicBezTo>
                  <a:cubicBezTo>
                    <a:pt x="3236" y="3279"/>
                    <a:pt x="3236" y="3279"/>
                    <a:pt x="3475" y="3279"/>
                  </a:cubicBezTo>
                  <a:close/>
                  <a:moveTo>
                    <a:pt x="4560" y="3268"/>
                  </a:moveTo>
                  <a:cubicBezTo>
                    <a:pt x="4560" y="3268"/>
                    <a:pt x="4560" y="3268"/>
                    <a:pt x="4560" y="3268"/>
                  </a:cubicBezTo>
                  <a:cubicBezTo>
                    <a:pt x="4560" y="3061"/>
                    <a:pt x="4560" y="3061"/>
                    <a:pt x="4560" y="3061"/>
                  </a:cubicBezTo>
                  <a:cubicBezTo>
                    <a:pt x="4518" y="3092"/>
                    <a:pt x="4466" y="3113"/>
                    <a:pt x="4404" y="3113"/>
                  </a:cubicBezTo>
                  <a:cubicBezTo>
                    <a:pt x="4331" y="3113"/>
                    <a:pt x="4268" y="3081"/>
                    <a:pt x="4237" y="3040"/>
                  </a:cubicBezTo>
                  <a:cubicBezTo>
                    <a:pt x="4206" y="2998"/>
                    <a:pt x="4185" y="2926"/>
                    <a:pt x="4185" y="2832"/>
                  </a:cubicBezTo>
                  <a:cubicBezTo>
                    <a:pt x="4185" y="2832"/>
                    <a:pt x="4185" y="2832"/>
                    <a:pt x="4185" y="1992"/>
                  </a:cubicBezTo>
                  <a:cubicBezTo>
                    <a:pt x="4185" y="1992"/>
                    <a:pt x="4185" y="1992"/>
                    <a:pt x="4560" y="1992"/>
                  </a:cubicBezTo>
                  <a:cubicBezTo>
                    <a:pt x="4560" y="1992"/>
                    <a:pt x="4560" y="1992"/>
                    <a:pt x="4560" y="1784"/>
                  </a:cubicBezTo>
                  <a:cubicBezTo>
                    <a:pt x="4560" y="1784"/>
                    <a:pt x="4560" y="1784"/>
                    <a:pt x="4185" y="1784"/>
                  </a:cubicBezTo>
                  <a:cubicBezTo>
                    <a:pt x="4185" y="1784"/>
                    <a:pt x="4185" y="1784"/>
                    <a:pt x="4185" y="1338"/>
                  </a:cubicBezTo>
                  <a:cubicBezTo>
                    <a:pt x="4102" y="1369"/>
                    <a:pt x="4018" y="1389"/>
                    <a:pt x="3945" y="1421"/>
                  </a:cubicBezTo>
                  <a:cubicBezTo>
                    <a:pt x="3945" y="1421"/>
                    <a:pt x="3945" y="1421"/>
                    <a:pt x="3945" y="1784"/>
                  </a:cubicBezTo>
                  <a:cubicBezTo>
                    <a:pt x="3945" y="1784"/>
                    <a:pt x="3945" y="1784"/>
                    <a:pt x="3685" y="1784"/>
                  </a:cubicBezTo>
                  <a:cubicBezTo>
                    <a:pt x="3685" y="1784"/>
                    <a:pt x="3685" y="1784"/>
                    <a:pt x="3685" y="1992"/>
                  </a:cubicBezTo>
                  <a:cubicBezTo>
                    <a:pt x="3685" y="1992"/>
                    <a:pt x="3685" y="1992"/>
                    <a:pt x="3945" y="1992"/>
                  </a:cubicBezTo>
                  <a:cubicBezTo>
                    <a:pt x="3945" y="1992"/>
                    <a:pt x="3945" y="1992"/>
                    <a:pt x="3945" y="2874"/>
                  </a:cubicBezTo>
                  <a:cubicBezTo>
                    <a:pt x="3945" y="3164"/>
                    <a:pt x="4070" y="3310"/>
                    <a:pt x="4341" y="3310"/>
                  </a:cubicBezTo>
                  <a:cubicBezTo>
                    <a:pt x="4435" y="3310"/>
                    <a:pt x="4508" y="3299"/>
                    <a:pt x="4560" y="3268"/>
                  </a:cubicBezTo>
                  <a:close/>
                  <a:moveTo>
                    <a:pt x="4788" y="1073"/>
                  </a:moveTo>
                  <a:cubicBezTo>
                    <a:pt x="4788" y="3279"/>
                    <a:pt x="4788" y="3279"/>
                    <a:pt x="4788" y="3279"/>
                  </a:cubicBezTo>
                  <a:cubicBezTo>
                    <a:pt x="5028" y="3279"/>
                    <a:pt x="5028" y="3279"/>
                    <a:pt x="5028" y="3279"/>
                  </a:cubicBezTo>
                  <a:cubicBezTo>
                    <a:pt x="5028" y="1073"/>
                    <a:pt x="5028" y="1073"/>
                    <a:pt x="5028" y="1073"/>
                  </a:cubicBezTo>
                  <a:cubicBezTo>
                    <a:pt x="4788" y="1073"/>
                    <a:pt x="4788" y="1073"/>
                    <a:pt x="4788" y="1073"/>
                  </a:cubicBezTo>
                  <a:close/>
                  <a:moveTo>
                    <a:pt x="6779" y="2522"/>
                  </a:moveTo>
                  <a:cubicBezTo>
                    <a:pt x="6779" y="2760"/>
                    <a:pt x="6716" y="2957"/>
                    <a:pt x="6582" y="3102"/>
                  </a:cubicBezTo>
                  <a:cubicBezTo>
                    <a:pt x="6447" y="3248"/>
                    <a:pt x="6260" y="3310"/>
                    <a:pt x="6042" y="3310"/>
                  </a:cubicBezTo>
                  <a:cubicBezTo>
                    <a:pt x="5814" y="3310"/>
                    <a:pt x="5638" y="3248"/>
                    <a:pt x="5503" y="3102"/>
                  </a:cubicBezTo>
                  <a:cubicBezTo>
                    <a:pt x="5378" y="2957"/>
                    <a:pt x="5306" y="2781"/>
                    <a:pt x="5306" y="2553"/>
                  </a:cubicBezTo>
                  <a:cubicBezTo>
                    <a:pt x="5306" y="2294"/>
                    <a:pt x="5389" y="2086"/>
                    <a:pt x="5534" y="1952"/>
                  </a:cubicBezTo>
                  <a:cubicBezTo>
                    <a:pt x="5669" y="1817"/>
                    <a:pt x="5845" y="1744"/>
                    <a:pt x="6073" y="1744"/>
                  </a:cubicBezTo>
                  <a:cubicBezTo>
                    <a:pt x="6291" y="1744"/>
                    <a:pt x="6468" y="1817"/>
                    <a:pt x="6592" y="1952"/>
                  </a:cubicBezTo>
                  <a:cubicBezTo>
                    <a:pt x="6716" y="2097"/>
                    <a:pt x="6779" y="2283"/>
                    <a:pt x="6779" y="2522"/>
                  </a:cubicBezTo>
                  <a:close/>
                  <a:moveTo>
                    <a:pt x="6540" y="2532"/>
                  </a:moveTo>
                  <a:cubicBezTo>
                    <a:pt x="6540" y="2346"/>
                    <a:pt x="6488" y="2201"/>
                    <a:pt x="6405" y="2097"/>
                  </a:cubicBezTo>
                  <a:cubicBezTo>
                    <a:pt x="6322" y="2004"/>
                    <a:pt x="6208" y="1952"/>
                    <a:pt x="6053" y="1952"/>
                  </a:cubicBezTo>
                  <a:cubicBezTo>
                    <a:pt x="5907" y="1952"/>
                    <a:pt x="5783" y="2004"/>
                    <a:pt x="5700" y="2097"/>
                  </a:cubicBezTo>
                  <a:cubicBezTo>
                    <a:pt x="5607" y="2201"/>
                    <a:pt x="5555" y="2346"/>
                    <a:pt x="5555" y="2543"/>
                  </a:cubicBezTo>
                  <a:cubicBezTo>
                    <a:pt x="5555" y="2719"/>
                    <a:pt x="5596" y="2864"/>
                    <a:pt x="5690" y="2957"/>
                  </a:cubicBezTo>
                  <a:cubicBezTo>
                    <a:pt x="5783" y="3061"/>
                    <a:pt x="5907" y="3113"/>
                    <a:pt x="6053" y="3113"/>
                  </a:cubicBezTo>
                  <a:cubicBezTo>
                    <a:pt x="6208" y="3113"/>
                    <a:pt x="6333" y="3061"/>
                    <a:pt x="6416" y="2957"/>
                  </a:cubicBezTo>
                  <a:cubicBezTo>
                    <a:pt x="6499" y="2854"/>
                    <a:pt x="6540" y="2719"/>
                    <a:pt x="6540" y="2532"/>
                  </a:cubicBezTo>
                  <a:close/>
                  <a:moveTo>
                    <a:pt x="8418" y="2522"/>
                  </a:moveTo>
                  <a:cubicBezTo>
                    <a:pt x="8418" y="2760"/>
                    <a:pt x="8356" y="2957"/>
                    <a:pt x="8221" y="3102"/>
                  </a:cubicBezTo>
                  <a:cubicBezTo>
                    <a:pt x="8086" y="3248"/>
                    <a:pt x="7899" y="3310"/>
                    <a:pt x="7671" y="3310"/>
                  </a:cubicBezTo>
                  <a:cubicBezTo>
                    <a:pt x="7453" y="3310"/>
                    <a:pt x="7277" y="3248"/>
                    <a:pt x="7142" y="3102"/>
                  </a:cubicBezTo>
                  <a:cubicBezTo>
                    <a:pt x="7018" y="2957"/>
                    <a:pt x="6945" y="2781"/>
                    <a:pt x="6945" y="2553"/>
                  </a:cubicBezTo>
                  <a:cubicBezTo>
                    <a:pt x="6945" y="2294"/>
                    <a:pt x="7018" y="2086"/>
                    <a:pt x="7163" y="1952"/>
                  </a:cubicBezTo>
                  <a:cubicBezTo>
                    <a:pt x="7298" y="1817"/>
                    <a:pt x="7484" y="1744"/>
                    <a:pt x="7713" y="1744"/>
                  </a:cubicBezTo>
                  <a:cubicBezTo>
                    <a:pt x="7931" y="1744"/>
                    <a:pt x="8107" y="1817"/>
                    <a:pt x="8231" y="1952"/>
                  </a:cubicBezTo>
                  <a:cubicBezTo>
                    <a:pt x="8356" y="2097"/>
                    <a:pt x="8418" y="2283"/>
                    <a:pt x="8418" y="2522"/>
                  </a:cubicBezTo>
                  <a:close/>
                  <a:moveTo>
                    <a:pt x="8169" y="2532"/>
                  </a:moveTo>
                  <a:cubicBezTo>
                    <a:pt x="8169" y="2346"/>
                    <a:pt x="8128" y="2201"/>
                    <a:pt x="8045" y="2097"/>
                  </a:cubicBezTo>
                  <a:cubicBezTo>
                    <a:pt x="7962" y="2004"/>
                    <a:pt x="7848" y="1952"/>
                    <a:pt x="7692" y="1952"/>
                  </a:cubicBezTo>
                  <a:cubicBezTo>
                    <a:pt x="7547" y="1952"/>
                    <a:pt x="7422" y="2004"/>
                    <a:pt x="7339" y="2097"/>
                  </a:cubicBezTo>
                  <a:cubicBezTo>
                    <a:pt x="7246" y="2201"/>
                    <a:pt x="7194" y="2346"/>
                    <a:pt x="7194" y="2543"/>
                  </a:cubicBezTo>
                  <a:cubicBezTo>
                    <a:pt x="7194" y="2719"/>
                    <a:pt x="7236" y="2864"/>
                    <a:pt x="7329" y="2957"/>
                  </a:cubicBezTo>
                  <a:cubicBezTo>
                    <a:pt x="7422" y="3061"/>
                    <a:pt x="7536" y="3113"/>
                    <a:pt x="7692" y="3113"/>
                  </a:cubicBezTo>
                  <a:cubicBezTo>
                    <a:pt x="7848" y="3113"/>
                    <a:pt x="7972" y="3061"/>
                    <a:pt x="8055" y="2957"/>
                  </a:cubicBezTo>
                  <a:cubicBezTo>
                    <a:pt x="8138" y="2854"/>
                    <a:pt x="8169" y="2719"/>
                    <a:pt x="8169" y="2532"/>
                  </a:cubicBezTo>
                  <a:close/>
                  <a:moveTo>
                    <a:pt x="9940" y="3279"/>
                  </a:moveTo>
                  <a:cubicBezTo>
                    <a:pt x="9940" y="3279"/>
                    <a:pt x="9940" y="3279"/>
                    <a:pt x="9940" y="3279"/>
                  </a:cubicBezTo>
                  <a:cubicBezTo>
                    <a:pt x="9195" y="2503"/>
                    <a:pt x="9195" y="2503"/>
                    <a:pt x="9195" y="2503"/>
                  </a:cubicBezTo>
                  <a:cubicBezTo>
                    <a:pt x="9879" y="1788"/>
                    <a:pt x="9879" y="1788"/>
                    <a:pt x="9879" y="1788"/>
                  </a:cubicBezTo>
                  <a:cubicBezTo>
                    <a:pt x="9568" y="1788"/>
                    <a:pt x="9568" y="1788"/>
                    <a:pt x="9568" y="1788"/>
                  </a:cubicBezTo>
                  <a:cubicBezTo>
                    <a:pt x="8945" y="2467"/>
                    <a:pt x="8945" y="2467"/>
                    <a:pt x="8945" y="2467"/>
                  </a:cubicBezTo>
                  <a:cubicBezTo>
                    <a:pt x="8936" y="2467"/>
                    <a:pt x="8936" y="2467"/>
                    <a:pt x="8936" y="2467"/>
                  </a:cubicBezTo>
                  <a:cubicBezTo>
                    <a:pt x="8936" y="1073"/>
                    <a:pt x="8936" y="1073"/>
                    <a:pt x="8936" y="1073"/>
                  </a:cubicBezTo>
                  <a:cubicBezTo>
                    <a:pt x="8695" y="1073"/>
                    <a:pt x="8695" y="1073"/>
                    <a:pt x="8695" y="1073"/>
                  </a:cubicBezTo>
                  <a:cubicBezTo>
                    <a:pt x="8695" y="3279"/>
                    <a:pt x="8695" y="3279"/>
                    <a:pt x="8695" y="3279"/>
                  </a:cubicBezTo>
                  <a:cubicBezTo>
                    <a:pt x="8936" y="3279"/>
                    <a:pt x="8936" y="3279"/>
                    <a:pt x="8936" y="3279"/>
                  </a:cubicBezTo>
                  <a:cubicBezTo>
                    <a:pt x="8936" y="2564"/>
                    <a:pt x="8936" y="2564"/>
                    <a:pt x="8936" y="2564"/>
                  </a:cubicBezTo>
                  <a:cubicBezTo>
                    <a:pt x="8945" y="2564"/>
                    <a:pt x="8945" y="2564"/>
                    <a:pt x="8945" y="2564"/>
                  </a:cubicBezTo>
                  <a:cubicBezTo>
                    <a:pt x="9598" y="3279"/>
                    <a:pt x="9598" y="3279"/>
                    <a:pt x="9598" y="3279"/>
                  </a:cubicBezTo>
                  <a:cubicBezTo>
                    <a:pt x="9940" y="3279"/>
                    <a:pt x="9940" y="3279"/>
                    <a:pt x="9940" y="3279"/>
                  </a:cubicBezTo>
                  <a:close/>
                  <a:moveTo>
                    <a:pt x="10261" y="1931"/>
                  </a:moveTo>
                  <a:cubicBezTo>
                    <a:pt x="10261" y="1973"/>
                    <a:pt x="10251" y="2004"/>
                    <a:pt x="10220" y="2036"/>
                  </a:cubicBezTo>
                  <a:cubicBezTo>
                    <a:pt x="10189" y="2067"/>
                    <a:pt x="10149" y="2077"/>
                    <a:pt x="10108" y="2077"/>
                  </a:cubicBezTo>
                  <a:cubicBezTo>
                    <a:pt x="10067" y="2077"/>
                    <a:pt x="10036" y="2067"/>
                    <a:pt x="10006" y="2036"/>
                  </a:cubicBezTo>
                  <a:cubicBezTo>
                    <a:pt x="9975" y="2015"/>
                    <a:pt x="9965" y="1973"/>
                    <a:pt x="9965" y="1931"/>
                  </a:cubicBezTo>
                  <a:cubicBezTo>
                    <a:pt x="9965" y="1890"/>
                    <a:pt x="9975" y="1858"/>
                    <a:pt x="10006" y="1827"/>
                  </a:cubicBezTo>
                  <a:cubicBezTo>
                    <a:pt x="10036" y="1796"/>
                    <a:pt x="10067" y="1775"/>
                    <a:pt x="10108" y="1775"/>
                  </a:cubicBezTo>
                  <a:cubicBezTo>
                    <a:pt x="10159" y="1775"/>
                    <a:pt x="10189" y="1796"/>
                    <a:pt x="10220" y="1827"/>
                  </a:cubicBezTo>
                  <a:cubicBezTo>
                    <a:pt x="10251" y="1848"/>
                    <a:pt x="10261" y="1890"/>
                    <a:pt x="10261" y="1931"/>
                  </a:cubicBezTo>
                  <a:close/>
                  <a:moveTo>
                    <a:pt x="10240" y="1931"/>
                  </a:moveTo>
                  <a:cubicBezTo>
                    <a:pt x="10240" y="1890"/>
                    <a:pt x="10230" y="1858"/>
                    <a:pt x="10210" y="1838"/>
                  </a:cubicBezTo>
                  <a:cubicBezTo>
                    <a:pt x="10179" y="1806"/>
                    <a:pt x="10149" y="1796"/>
                    <a:pt x="10108" y="1796"/>
                  </a:cubicBezTo>
                  <a:cubicBezTo>
                    <a:pt x="10077" y="1796"/>
                    <a:pt x="10047" y="1806"/>
                    <a:pt x="10016" y="1838"/>
                  </a:cubicBezTo>
                  <a:cubicBezTo>
                    <a:pt x="9996" y="1858"/>
                    <a:pt x="9975" y="1890"/>
                    <a:pt x="9975" y="1931"/>
                  </a:cubicBezTo>
                  <a:cubicBezTo>
                    <a:pt x="9975" y="1973"/>
                    <a:pt x="9996" y="2004"/>
                    <a:pt x="10016" y="2025"/>
                  </a:cubicBezTo>
                  <a:cubicBezTo>
                    <a:pt x="10047" y="2056"/>
                    <a:pt x="10077" y="2067"/>
                    <a:pt x="10108" y="2067"/>
                  </a:cubicBezTo>
                  <a:cubicBezTo>
                    <a:pt x="10149" y="2067"/>
                    <a:pt x="10179" y="2056"/>
                    <a:pt x="10200" y="2025"/>
                  </a:cubicBezTo>
                  <a:cubicBezTo>
                    <a:pt x="10230" y="2004"/>
                    <a:pt x="10240" y="1973"/>
                    <a:pt x="10240" y="1931"/>
                  </a:cubicBezTo>
                  <a:close/>
                  <a:moveTo>
                    <a:pt x="10179" y="2025"/>
                  </a:moveTo>
                  <a:cubicBezTo>
                    <a:pt x="10149" y="2025"/>
                    <a:pt x="10149" y="2025"/>
                    <a:pt x="10149" y="2025"/>
                  </a:cubicBezTo>
                  <a:cubicBezTo>
                    <a:pt x="10128" y="1983"/>
                    <a:pt x="10128" y="1983"/>
                    <a:pt x="10128" y="1983"/>
                  </a:cubicBezTo>
                  <a:cubicBezTo>
                    <a:pt x="10118" y="1952"/>
                    <a:pt x="10108" y="1942"/>
                    <a:pt x="10098" y="1942"/>
                  </a:cubicBezTo>
                  <a:cubicBezTo>
                    <a:pt x="10077" y="1942"/>
                    <a:pt x="10077" y="1942"/>
                    <a:pt x="10077" y="1942"/>
                  </a:cubicBezTo>
                  <a:cubicBezTo>
                    <a:pt x="10077" y="2025"/>
                    <a:pt x="10077" y="2025"/>
                    <a:pt x="10077" y="2025"/>
                  </a:cubicBezTo>
                  <a:cubicBezTo>
                    <a:pt x="10057" y="2025"/>
                    <a:pt x="10057" y="2025"/>
                    <a:pt x="10057" y="2025"/>
                  </a:cubicBezTo>
                  <a:cubicBezTo>
                    <a:pt x="10057" y="1827"/>
                    <a:pt x="10057" y="1827"/>
                    <a:pt x="10057" y="1827"/>
                  </a:cubicBezTo>
                  <a:cubicBezTo>
                    <a:pt x="10108" y="1827"/>
                    <a:pt x="10108" y="1827"/>
                    <a:pt x="10108" y="1827"/>
                  </a:cubicBezTo>
                  <a:cubicBezTo>
                    <a:pt x="10128" y="1827"/>
                    <a:pt x="10149" y="1838"/>
                    <a:pt x="10159" y="1848"/>
                  </a:cubicBezTo>
                  <a:cubicBezTo>
                    <a:pt x="10169" y="1858"/>
                    <a:pt x="10179" y="1869"/>
                    <a:pt x="10179" y="1890"/>
                  </a:cubicBezTo>
                  <a:cubicBezTo>
                    <a:pt x="10179" y="1900"/>
                    <a:pt x="10169" y="1911"/>
                    <a:pt x="10159" y="1921"/>
                  </a:cubicBezTo>
                  <a:cubicBezTo>
                    <a:pt x="10159" y="1931"/>
                    <a:pt x="10138" y="1931"/>
                    <a:pt x="10128" y="1942"/>
                  </a:cubicBezTo>
                  <a:cubicBezTo>
                    <a:pt x="10128" y="1942"/>
                    <a:pt x="10128" y="1942"/>
                    <a:pt x="10128" y="1942"/>
                  </a:cubicBezTo>
                  <a:cubicBezTo>
                    <a:pt x="10138" y="1942"/>
                    <a:pt x="10149" y="1952"/>
                    <a:pt x="10159" y="1973"/>
                  </a:cubicBezTo>
                  <a:cubicBezTo>
                    <a:pt x="10179" y="2025"/>
                    <a:pt x="10179" y="2025"/>
                    <a:pt x="10179" y="2025"/>
                  </a:cubicBezTo>
                  <a:cubicBezTo>
                    <a:pt x="10179" y="2025"/>
                    <a:pt x="10179" y="2025"/>
                    <a:pt x="10179" y="2025"/>
                  </a:cubicBezTo>
                  <a:close/>
                  <a:moveTo>
                    <a:pt x="10149" y="1890"/>
                  </a:moveTo>
                  <a:cubicBezTo>
                    <a:pt x="10149" y="1879"/>
                    <a:pt x="10149" y="1869"/>
                    <a:pt x="10138" y="1869"/>
                  </a:cubicBezTo>
                  <a:cubicBezTo>
                    <a:pt x="10128" y="1858"/>
                    <a:pt x="10118" y="1858"/>
                    <a:pt x="10108" y="1858"/>
                  </a:cubicBezTo>
                  <a:cubicBezTo>
                    <a:pt x="10077" y="1858"/>
                    <a:pt x="10077" y="1858"/>
                    <a:pt x="10077" y="1858"/>
                  </a:cubicBezTo>
                  <a:cubicBezTo>
                    <a:pt x="10077" y="1921"/>
                    <a:pt x="10077" y="1921"/>
                    <a:pt x="10077" y="1921"/>
                  </a:cubicBezTo>
                  <a:cubicBezTo>
                    <a:pt x="10108" y="1921"/>
                    <a:pt x="10108" y="1921"/>
                    <a:pt x="10108" y="1921"/>
                  </a:cubicBezTo>
                  <a:cubicBezTo>
                    <a:pt x="10138" y="1921"/>
                    <a:pt x="10149" y="1911"/>
                    <a:pt x="10149" y="1890"/>
                  </a:cubicBezTo>
                  <a:close/>
                  <a:moveTo>
                    <a:pt x="10513" y="3279"/>
                  </a:moveTo>
                  <a:cubicBezTo>
                    <a:pt x="10513" y="3279"/>
                    <a:pt x="10513" y="3279"/>
                    <a:pt x="10513" y="3279"/>
                  </a:cubicBezTo>
                  <a:cubicBezTo>
                    <a:pt x="11372" y="3279"/>
                    <a:pt x="11372" y="3279"/>
                    <a:pt x="11372" y="3279"/>
                  </a:cubicBezTo>
                  <a:cubicBezTo>
                    <a:pt x="11372" y="3279"/>
                    <a:pt x="11372" y="3279"/>
                    <a:pt x="11372" y="3186"/>
                  </a:cubicBezTo>
                  <a:cubicBezTo>
                    <a:pt x="11372" y="3186"/>
                    <a:pt x="11372" y="3186"/>
                    <a:pt x="10617" y="3186"/>
                  </a:cubicBezTo>
                  <a:cubicBezTo>
                    <a:pt x="10617" y="3186"/>
                    <a:pt x="10617" y="3186"/>
                    <a:pt x="10617" y="3186"/>
                  </a:cubicBezTo>
                  <a:cubicBezTo>
                    <a:pt x="10617" y="3186"/>
                    <a:pt x="10617" y="3186"/>
                    <a:pt x="10989" y="2792"/>
                  </a:cubicBezTo>
                  <a:cubicBezTo>
                    <a:pt x="11155" y="2626"/>
                    <a:pt x="11258" y="2491"/>
                    <a:pt x="11310" y="2408"/>
                  </a:cubicBezTo>
                  <a:cubicBezTo>
                    <a:pt x="11362" y="2325"/>
                    <a:pt x="11382" y="2232"/>
                    <a:pt x="11382" y="2128"/>
                  </a:cubicBezTo>
                  <a:cubicBezTo>
                    <a:pt x="11382" y="2014"/>
                    <a:pt x="11351" y="1921"/>
                    <a:pt x="11279" y="1848"/>
                  </a:cubicBezTo>
                  <a:cubicBezTo>
                    <a:pt x="11207" y="1775"/>
                    <a:pt x="11113" y="1744"/>
                    <a:pt x="10979" y="1744"/>
                  </a:cubicBezTo>
                  <a:cubicBezTo>
                    <a:pt x="10834" y="1744"/>
                    <a:pt x="10710" y="1786"/>
                    <a:pt x="10596" y="1879"/>
                  </a:cubicBezTo>
                  <a:cubicBezTo>
                    <a:pt x="10596" y="1879"/>
                    <a:pt x="10596" y="1879"/>
                    <a:pt x="10596" y="1993"/>
                  </a:cubicBezTo>
                  <a:cubicBezTo>
                    <a:pt x="10710" y="1879"/>
                    <a:pt x="10834" y="1827"/>
                    <a:pt x="10969" y="1827"/>
                  </a:cubicBezTo>
                  <a:cubicBezTo>
                    <a:pt x="11072" y="1827"/>
                    <a:pt x="11144" y="1858"/>
                    <a:pt x="11196" y="1910"/>
                  </a:cubicBezTo>
                  <a:cubicBezTo>
                    <a:pt x="11258" y="1972"/>
                    <a:pt x="11279" y="2045"/>
                    <a:pt x="11279" y="2138"/>
                  </a:cubicBezTo>
                  <a:cubicBezTo>
                    <a:pt x="11279" y="2232"/>
                    <a:pt x="11258" y="2315"/>
                    <a:pt x="11217" y="2387"/>
                  </a:cubicBezTo>
                  <a:cubicBezTo>
                    <a:pt x="11165" y="2470"/>
                    <a:pt x="11072" y="2584"/>
                    <a:pt x="10927" y="2740"/>
                  </a:cubicBezTo>
                  <a:cubicBezTo>
                    <a:pt x="10927" y="2740"/>
                    <a:pt x="10927" y="2740"/>
                    <a:pt x="10513" y="3175"/>
                  </a:cubicBezTo>
                  <a:cubicBezTo>
                    <a:pt x="10513" y="3175"/>
                    <a:pt x="10513" y="3175"/>
                    <a:pt x="10513" y="3279"/>
                  </a:cubicBezTo>
                  <a:close/>
                  <a:moveTo>
                    <a:pt x="12016" y="3310"/>
                  </a:moveTo>
                  <a:cubicBezTo>
                    <a:pt x="11880" y="3310"/>
                    <a:pt x="11766" y="3237"/>
                    <a:pt x="11692" y="3113"/>
                  </a:cubicBezTo>
                  <a:cubicBezTo>
                    <a:pt x="11609" y="2988"/>
                    <a:pt x="11567" y="2802"/>
                    <a:pt x="11567" y="2553"/>
                  </a:cubicBezTo>
                  <a:cubicBezTo>
                    <a:pt x="11567" y="2283"/>
                    <a:pt x="11609" y="2086"/>
                    <a:pt x="11692" y="1952"/>
                  </a:cubicBezTo>
                  <a:cubicBezTo>
                    <a:pt x="11776" y="1807"/>
                    <a:pt x="11891" y="1744"/>
                    <a:pt x="12047" y="1744"/>
                  </a:cubicBezTo>
                  <a:cubicBezTo>
                    <a:pt x="12339" y="1744"/>
                    <a:pt x="12486" y="2004"/>
                    <a:pt x="12486" y="2522"/>
                  </a:cubicBezTo>
                  <a:cubicBezTo>
                    <a:pt x="12486" y="2771"/>
                    <a:pt x="12444" y="2968"/>
                    <a:pt x="12360" y="3102"/>
                  </a:cubicBezTo>
                  <a:cubicBezTo>
                    <a:pt x="12277" y="3237"/>
                    <a:pt x="12162" y="3310"/>
                    <a:pt x="12016" y="3310"/>
                  </a:cubicBezTo>
                  <a:close/>
                  <a:moveTo>
                    <a:pt x="12037" y="1827"/>
                  </a:moveTo>
                  <a:cubicBezTo>
                    <a:pt x="11922" y="1827"/>
                    <a:pt x="11839" y="1890"/>
                    <a:pt x="11766" y="2014"/>
                  </a:cubicBezTo>
                  <a:cubicBezTo>
                    <a:pt x="11703" y="2128"/>
                    <a:pt x="11672" y="2304"/>
                    <a:pt x="11672" y="2543"/>
                  </a:cubicBezTo>
                  <a:cubicBezTo>
                    <a:pt x="11672" y="2760"/>
                    <a:pt x="11703" y="2926"/>
                    <a:pt x="11766" y="3040"/>
                  </a:cubicBezTo>
                  <a:cubicBezTo>
                    <a:pt x="11828" y="3154"/>
                    <a:pt x="11912" y="3216"/>
                    <a:pt x="12026" y="3216"/>
                  </a:cubicBezTo>
                  <a:cubicBezTo>
                    <a:pt x="12141" y="3216"/>
                    <a:pt x="12225" y="3154"/>
                    <a:pt x="12287" y="3040"/>
                  </a:cubicBezTo>
                  <a:cubicBezTo>
                    <a:pt x="12350" y="2916"/>
                    <a:pt x="12381" y="2750"/>
                    <a:pt x="12381" y="2532"/>
                  </a:cubicBezTo>
                  <a:cubicBezTo>
                    <a:pt x="12381" y="2066"/>
                    <a:pt x="12266" y="1827"/>
                    <a:pt x="12037" y="1827"/>
                  </a:cubicBezTo>
                  <a:close/>
                  <a:moveTo>
                    <a:pt x="12700" y="3279"/>
                  </a:moveTo>
                  <a:cubicBezTo>
                    <a:pt x="12700" y="3279"/>
                    <a:pt x="12700" y="3279"/>
                    <a:pt x="12700" y="3279"/>
                  </a:cubicBezTo>
                  <a:cubicBezTo>
                    <a:pt x="13478" y="3279"/>
                    <a:pt x="13478" y="3279"/>
                    <a:pt x="13478" y="3279"/>
                  </a:cubicBezTo>
                  <a:cubicBezTo>
                    <a:pt x="13478" y="3182"/>
                    <a:pt x="13478" y="3182"/>
                    <a:pt x="13478" y="3182"/>
                  </a:cubicBezTo>
                  <a:cubicBezTo>
                    <a:pt x="13146" y="3182"/>
                    <a:pt x="13146" y="3182"/>
                    <a:pt x="13146" y="3182"/>
                  </a:cubicBezTo>
                  <a:cubicBezTo>
                    <a:pt x="13146" y="1714"/>
                    <a:pt x="13146" y="1714"/>
                    <a:pt x="13146" y="1714"/>
                  </a:cubicBezTo>
                  <a:cubicBezTo>
                    <a:pt x="12683" y="1880"/>
                    <a:pt x="12683" y="1880"/>
                    <a:pt x="12683" y="1880"/>
                  </a:cubicBezTo>
                  <a:cubicBezTo>
                    <a:pt x="12683" y="1972"/>
                    <a:pt x="12683" y="1972"/>
                    <a:pt x="12683" y="1972"/>
                  </a:cubicBezTo>
                  <a:cubicBezTo>
                    <a:pt x="13041" y="1836"/>
                    <a:pt x="13041" y="1836"/>
                    <a:pt x="13041" y="1836"/>
                  </a:cubicBezTo>
                  <a:cubicBezTo>
                    <a:pt x="13041" y="3182"/>
                    <a:pt x="13041" y="3182"/>
                    <a:pt x="13041" y="3182"/>
                  </a:cubicBezTo>
                  <a:cubicBezTo>
                    <a:pt x="12700" y="3182"/>
                    <a:pt x="12700" y="3182"/>
                    <a:pt x="12700" y="3182"/>
                  </a:cubicBezTo>
                  <a:cubicBezTo>
                    <a:pt x="12700" y="3279"/>
                    <a:pt x="12700" y="3279"/>
                    <a:pt x="12700" y="3279"/>
                  </a:cubicBezTo>
                  <a:close/>
                  <a:moveTo>
                    <a:pt x="14108" y="3310"/>
                  </a:moveTo>
                  <a:cubicBezTo>
                    <a:pt x="13974" y="3310"/>
                    <a:pt x="13860" y="3237"/>
                    <a:pt x="13777" y="3113"/>
                  </a:cubicBezTo>
                  <a:cubicBezTo>
                    <a:pt x="13704" y="2988"/>
                    <a:pt x="13663" y="2802"/>
                    <a:pt x="13663" y="2553"/>
                  </a:cubicBezTo>
                  <a:cubicBezTo>
                    <a:pt x="13663" y="2283"/>
                    <a:pt x="13704" y="2086"/>
                    <a:pt x="13787" y="1952"/>
                  </a:cubicBezTo>
                  <a:cubicBezTo>
                    <a:pt x="13870" y="1807"/>
                    <a:pt x="13984" y="1744"/>
                    <a:pt x="14139" y="1744"/>
                  </a:cubicBezTo>
                  <a:cubicBezTo>
                    <a:pt x="14430" y="1744"/>
                    <a:pt x="14575" y="2004"/>
                    <a:pt x="14575" y="2522"/>
                  </a:cubicBezTo>
                  <a:cubicBezTo>
                    <a:pt x="14575" y="2771"/>
                    <a:pt x="14533" y="2968"/>
                    <a:pt x="14450" y="3102"/>
                  </a:cubicBezTo>
                  <a:cubicBezTo>
                    <a:pt x="14367" y="3237"/>
                    <a:pt x="14253" y="3310"/>
                    <a:pt x="14108" y="3310"/>
                  </a:cubicBezTo>
                  <a:close/>
                  <a:moveTo>
                    <a:pt x="14129" y="1827"/>
                  </a:moveTo>
                  <a:cubicBezTo>
                    <a:pt x="14015" y="1827"/>
                    <a:pt x="13922" y="1890"/>
                    <a:pt x="13860" y="2014"/>
                  </a:cubicBezTo>
                  <a:cubicBezTo>
                    <a:pt x="13797" y="2128"/>
                    <a:pt x="13766" y="2304"/>
                    <a:pt x="13766" y="2543"/>
                  </a:cubicBezTo>
                  <a:cubicBezTo>
                    <a:pt x="13766" y="2760"/>
                    <a:pt x="13797" y="2926"/>
                    <a:pt x="13860" y="3040"/>
                  </a:cubicBezTo>
                  <a:cubicBezTo>
                    <a:pt x="13922" y="3154"/>
                    <a:pt x="14005" y="3216"/>
                    <a:pt x="14119" y="3216"/>
                  </a:cubicBezTo>
                  <a:cubicBezTo>
                    <a:pt x="14233" y="3216"/>
                    <a:pt x="14316" y="3154"/>
                    <a:pt x="14378" y="3040"/>
                  </a:cubicBezTo>
                  <a:cubicBezTo>
                    <a:pt x="14440" y="2916"/>
                    <a:pt x="14471" y="2750"/>
                    <a:pt x="14471" y="2532"/>
                  </a:cubicBezTo>
                  <a:cubicBezTo>
                    <a:pt x="14471" y="2066"/>
                    <a:pt x="14357" y="1827"/>
                    <a:pt x="14129" y="1827"/>
                  </a:cubicBezTo>
                  <a:close/>
                </a:path>
              </a:pathLst>
            </a:custGeom>
            <a:solidFill>
              <a:srgbClr val="0F060C"/>
            </a:solidFill>
            <a:ln>
              <a:noFill/>
            </a:ln>
          </p:spPr>
          <p:txBody>
            <a:bodyPr vert="horz" wrap="square" lIns="89654" tIns="44827" rIns="89654" bIns="44827" numCol="1" anchor="t" anchorCtr="0" compatLnSpc="1">
              <a:prstTxWarp prst="textNoShape">
                <a:avLst/>
              </a:prstTxWarp>
            </a:bodyPr>
            <a:lstStyle/>
            <a:p>
              <a:endParaRPr lang="en-US" sz="1765" dirty="0">
                <a:solidFill>
                  <a:srgbClr val="0F060C"/>
                </a:solidFill>
              </a:endParaRPr>
            </a:p>
          </p:txBody>
        </p:sp>
        <p:pic>
          <p:nvPicPr>
            <p:cNvPr id="36" name="RoundTable" descr="C:\DVD_Art_Sept-2-2010\Logos\RoundTable\RoundTable Logo.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7223" y="6405307"/>
              <a:ext cx="1093176" cy="2410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69772" y="5491478"/>
              <a:ext cx="1284136" cy="490222"/>
              <a:chOff x="269772" y="5491478"/>
              <a:chExt cx="1284136" cy="490222"/>
            </a:xfrm>
          </p:grpSpPr>
          <p:pic>
            <p:nvPicPr>
              <p:cNvPr id="91" name="Amalga"/>
              <p:cNvPicPr>
                <a:picLocks noChangeAspect="1"/>
              </p:cNvPicPr>
              <p:nvPr/>
            </p:nvPicPr>
            <p:blipFill rotWithShape="1">
              <a:blip r:embed="rId17" cstate="print">
                <a:extLst>
                  <a:ext uri="{28A0092B-C50C-407E-A947-70E740481C1C}">
                    <a14:useLocalDpi xmlns:a14="http://schemas.microsoft.com/office/drawing/2010/main" val="0"/>
                  </a:ext>
                </a:extLst>
              </a:blip>
              <a:srcRect r="59629"/>
              <a:stretch/>
            </p:blipFill>
            <p:spPr>
              <a:xfrm>
                <a:off x="269772" y="5491478"/>
                <a:ext cx="518422" cy="490222"/>
              </a:xfrm>
              <a:prstGeom prst="rect">
                <a:avLst/>
              </a:prstGeom>
            </p:spPr>
          </p:pic>
          <p:pic>
            <p:nvPicPr>
              <p:cNvPr id="51" name="Amalga"/>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l="39815"/>
              <a:stretch/>
            </p:blipFill>
            <p:spPr>
              <a:xfrm>
                <a:off x="781050" y="5491478"/>
                <a:ext cx="772858" cy="490222"/>
              </a:xfrm>
              <a:prstGeom prst="rect">
                <a:avLst/>
              </a:prstGeom>
            </p:spPr>
          </p:pic>
        </p:grpSp>
      </p:grpSp>
      <p:grpSp>
        <p:nvGrpSpPr>
          <p:cNvPr id="16" name="Group 15"/>
          <p:cNvGrpSpPr/>
          <p:nvPr/>
        </p:nvGrpSpPr>
        <p:grpSpPr>
          <a:xfrm>
            <a:off x="1741074" y="251448"/>
            <a:ext cx="8561319" cy="2611943"/>
            <a:chOff x="221595" y="256407"/>
            <a:chExt cx="8731877" cy="2663978"/>
          </a:xfrm>
        </p:grpSpPr>
        <p:pic>
          <p:nvPicPr>
            <p:cNvPr id="23" name="Picture 2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25472" y="1803960"/>
              <a:ext cx="1965960" cy="481973"/>
            </a:xfrm>
            <a:prstGeom prst="rect">
              <a:avLst/>
            </a:prstGeom>
          </p:spPr>
        </p:pic>
        <p:pic>
          <p:nvPicPr>
            <p:cNvPr id="21" name="Picture 2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90005" y="2476622"/>
              <a:ext cx="1061358" cy="443763"/>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725472" y="2541600"/>
              <a:ext cx="1364513" cy="338370"/>
            </a:xfrm>
            <a:prstGeom prst="rect">
              <a:avLst/>
            </a:prstGeom>
          </p:spPr>
        </p:pic>
        <p:pic>
          <p:nvPicPr>
            <p:cNvPr id="14" name="Picture 13"/>
            <p:cNvPicPr>
              <a:picLocks noChangeAspect="1"/>
            </p:cNvPicPr>
            <p:nvPr/>
          </p:nvPicPr>
          <p:blipFill rotWithShape="1">
            <a:blip r:embed="rId23" cstate="print">
              <a:extLst>
                <a:ext uri="{28A0092B-C50C-407E-A947-70E740481C1C}">
                  <a14:useLocalDpi xmlns:a14="http://schemas.microsoft.com/office/drawing/2010/main" val="0"/>
                </a:ext>
              </a:extLst>
            </a:blip>
            <a:srcRect r="18247"/>
            <a:stretch/>
          </p:blipFill>
          <p:spPr>
            <a:xfrm>
              <a:off x="2333900" y="1783901"/>
              <a:ext cx="1501923" cy="377150"/>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33900" y="2563909"/>
              <a:ext cx="1343336" cy="275684"/>
            </a:xfrm>
            <a:prstGeom prst="rect">
              <a:avLst/>
            </a:prstGeom>
          </p:spPr>
        </p:pic>
        <p:pic>
          <p:nvPicPr>
            <p:cNvPr id="11" name="Picture 10"/>
            <p:cNvPicPr>
              <a:picLocks noChangeAspect="1"/>
            </p:cNvPicPr>
            <p:nvPr/>
          </p:nvPicPr>
          <p:blipFill rotWithShape="1">
            <a:blip r:embed="rId25" cstate="print">
              <a:extLst>
                <a:ext uri="{28A0092B-C50C-407E-A947-70E740481C1C}">
                  <a14:useLocalDpi xmlns:a14="http://schemas.microsoft.com/office/drawing/2010/main" val="0"/>
                </a:ext>
              </a:extLst>
            </a:blip>
            <a:srcRect r="50876"/>
            <a:stretch/>
          </p:blipFill>
          <p:spPr>
            <a:xfrm>
              <a:off x="269772" y="2489373"/>
              <a:ext cx="1510431" cy="373452"/>
            </a:xfrm>
            <a:prstGeom prst="rect">
              <a:avLst/>
            </a:prstGeom>
          </p:spPr>
        </p:pic>
        <p:pic>
          <p:nvPicPr>
            <p:cNvPr id="46" name="Picture 6" descr="C:\DVD_Art_Sept-2-2010\Logos\Microsoft Surface\Microsoft Surface logo h.pn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tretch/>
          </p:blipFill>
          <p:spPr bwMode="auto">
            <a:xfrm>
              <a:off x="221595" y="1668409"/>
              <a:ext cx="1408244" cy="5806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390005" y="316314"/>
              <a:ext cx="1031769" cy="452352"/>
            </a:xfrm>
            <a:prstGeom prst="rect">
              <a:avLst/>
            </a:prstGeom>
          </p:spPr>
        </p:pic>
        <p:pic>
          <p:nvPicPr>
            <p:cNvPr id="8" name="Picture 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194320" y="986598"/>
              <a:ext cx="1773659" cy="545012"/>
            </a:xfrm>
            <a:prstGeom prst="rect">
              <a:avLst/>
            </a:prstGeom>
          </p:spPr>
        </p:pic>
        <p:pic>
          <p:nvPicPr>
            <p:cNvPr id="7" name="Picture 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69772" y="1143780"/>
              <a:ext cx="1469144" cy="232203"/>
            </a:xfrm>
            <a:prstGeom prst="rect">
              <a:avLst/>
            </a:prstGeom>
          </p:spPr>
        </p:pic>
        <p:pic>
          <p:nvPicPr>
            <p:cNvPr id="27" name="Word 2010" descr="C:\DVD_Art_Sept-2-2010\Logos\Microsoft Office\Office 2010 - all products\Office Applications\Word\Word2010_bL.png"/>
            <p:cNvPicPr>
              <a:picLocks noChangeAspect="1" noChangeArrowheads="1"/>
            </p:cNvPicPr>
            <p:nvPr/>
          </p:nvPicPr>
          <p:blipFill>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390005" y="1818920"/>
              <a:ext cx="1051029" cy="3086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2" cstate="print">
              <a:extLst>
                <a:ext uri="{28A0092B-C50C-407E-A947-70E740481C1C}">
                  <a14:useLocalDpi xmlns:a14="http://schemas.microsoft.com/office/drawing/2010/main" val="0"/>
                </a:ext>
              </a:extLst>
            </a:blip>
            <a:srcRect r="11713"/>
            <a:stretch/>
          </p:blipFill>
          <p:spPr>
            <a:xfrm>
              <a:off x="269772" y="256407"/>
              <a:ext cx="1510431" cy="522179"/>
            </a:xfrm>
            <a:prstGeom prst="rect">
              <a:avLst/>
            </a:prstGeom>
          </p:spPr>
        </p:pic>
        <p:pic>
          <p:nvPicPr>
            <p:cNvPr id="9" name="Picture 8"/>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324298" y="317169"/>
              <a:ext cx="986677" cy="349942"/>
            </a:xfrm>
            <a:prstGeom prst="rect">
              <a:avLst/>
            </a:prstGeom>
          </p:spPr>
        </p:pic>
        <p:sp>
          <p:nvSpPr>
            <p:cNvPr id="37" name="Freeform 17"/>
            <p:cNvSpPr>
              <a:spLocks noChangeAspect="1" noEditPoints="1"/>
            </p:cNvSpPr>
            <p:nvPr/>
          </p:nvSpPr>
          <p:spPr bwMode="auto">
            <a:xfrm>
              <a:off x="6725472" y="1117372"/>
              <a:ext cx="1925898" cy="283464"/>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dirty="0"/>
            </a:p>
          </p:txBody>
        </p:sp>
        <p:sp>
          <p:nvSpPr>
            <p:cNvPr id="38" name="Freeform 22"/>
            <p:cNvSpPr>
              <a:spLocks noChangeAspect="1" noEditPoints="1"/>
            </p:cNvSpPr>
            <p:nvPr/>
          </p:nvSpPr>
          <p:spPr bwMode="auto">
            <a:xfrm>
              <a:off x="4390005" y="1117864"/>
              <a:ext cx="1971438" cy="282480"/>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dirty="0"/>
            </a:p>
          </p:txBody>
        </p:sp>
        <p:grpSp>
          <p:nvGrpSpPr>
            <p:cNvPr id="4" name="Group 3"/>
            <p:cNvGrpSpPr/>
            <p:nvPr/>
          </p:nvGrpSpPr>
          <p:grpSpPr>
            <a:xfrm>
              <a:off x="6725472" y="333437"/>
              <a:ext cx="2228000" cy="411036"/>
              <a:chOff x="6649865" y="333437"/>
              <a:chExt cx="2228000" cy="411036"/>
            </a:xfrm>
          </p:grpSpPr>
          <p:pic>
            <p:nvPicPr>
              <p:cNvPr id="2" name="Picture 1"/>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649865" y="333437"/>
                <a:ext cx="2228000" cy="259645"/>
              </a:xfrm>
              <a:prstGeom prst="rect">
                <a:avLst/>
              </a:prstGeom>
            </p:spPr>
          </p:pic>
          <p:sp>
            <p:nvSpPr>
              <p:cNvPr id="3" name="TextBox 2"/>
              <p:cNvSpPr txBox="1"/>
              <p:nvPr/>
            </p:nvSpPr>
            <p:spPr>
              <a:xfrm>
                <a:off x="6982765" y="564424"/>
                <a:ext cx="820096" cy="180049"/>
              </a:xfrm>
              <a:prstGeom prst="rect">
                <a:avLst/>
              </a:prstGeom>
              <a:noFill/>
            </p:spPr>
            <p:txBody>
              <a:bodyPr wrap="none" lIns="0" tIns="0" rIns="0" bIns="0" rtlCol="0">
                <a:spAutoFit/>
              </a:bodyPr>
              <a:lstStyle/>
              <a:p>
                <a:pPr>
                  <a:lnSpc>
                    <a:spcPct val="90000"/>
                  </a:lnSpc>
                  <a:spcAft>
                    <a:spcPts val="588"/>
                  </a:spcAft>
                </a:pPr>
                <a:r>
                  <a:rPr lang="en-US" sz="1275" spc="-29" dirty="0">
                    <a:gradFill>
                      <a:gsLst>
                        <a:gs pos="93805">
                          <a:srgbClr val="0072C6"/>
                        </a:gs>
                        <a:gs pos="82301">
                          <a:srgbClr val="0072C6"/>
                        </a:gs>
                      </a:gsLst>
                      <a:lin ang="5400000" scaled="0"/>
                    </a:gradFill>
                  </a:rPr>
                  <a:t>Automotive</a:t>
                </a:r>
              </a:p>
            </p:txBody>
          </p:sp>
        </p:grpSp>
      </p:grpSp>
    </p:spTree>
    <p:extLst>
      <p:ext uri="{BB962C8B-B14F-4D97-AF65-F5344CB8AC3E}">
        <p14:creationId xmlns:p14="http://schemas.microsoft.com/office/powerpoint/2010/main" val="1684420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projects in RiSE</a:t>
            </a:r>
            <a:br>
              <a:rPr lang="en-US" dirty="0" smtClean="0"/>
            </a:br>
            <a:endParaRPr lang="en-US" dirty="0"/>
          </a:p>
        </p:txBody>
      </p:sp>
    </p:spTree>
    <p:extLst>
      <p:ext uri="{BB962C8B-B14F-4D97-AF65-F5344CB8AC3E}">
        <p14:creationId xmlns:p14="http://schemas.microsoft.com/office/powerpoint/2010/main" val="35112594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Automatic </a:t>
            </a:r>
            <a:r>
              <a:rPr lang="en-US" dirty="0"/>
              <a:t>v</a:t>
            </a:r>
            <a:r>
              <a:rPr lang="en-US" dirty="0" smtClean="0"/>
              <a:t>erification of an OS Kernel</a:t>
            </a:r>
            <a:endParaRPr lang="en-US" dirty="0"/>
          </a:p>
        </p:txBody>
      </p:sp>
      <p:grpSp>
        <p:nvGrpSpPr>
          <p:cNvPr id="7" name="Group 6"/>
          <p:cNvGrpSpPr>
            <a:grpSpLocks noChangeAspect="1"/>
          </p:cNvGrpSpPr>
          <p:nvPr/>
        </p:nvGrpSpPr>
        <p:grpSpPr>
          <a:xfrm>
            <a:off x="1835799" y="1190767"/>
            <a:ext cx="6457950" cy="3809048"/>
            <a:chOff x="381000" y="1245870"/>
            <a:chExt cx="8610600" cy="5078730"/>
          </a:xfrm>
        </p:grpSpPr>
        <p:sp>
          <p:nvSpPr>
            <p:cNvPr id="8" name="Rounded Rectangle 7"/>
            <p:cNvSpPr>
              <a:spLocks noChangeAspect="1"/>
            </p:cNvSpPr>
            <p:nvPr/>
          </p:nvSpPr>
          <p:spPr>
            <a:xfrm>
              <a:off x="381000" y="3684270"/>
              <a:ext cx="8610600" cy="264033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a:p>
          </p:txBody>
        </p:sp>
        <p:sp>
          <p:nvSpPr>
            <p:cNvPr id="9" name="Rounded Rectangle 8"/>
            <p:cNvSpPr>
              <a:spLocks noChangeAspect="1"/>
            </p:cNvSpPr>
            <p:nvPr/>
          </p:nvSpPr>
          <p:spPr>
            <a:xfrm>
              <a:off x="537211" y="3750310"/>
              <a:ext cx="1596391"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0" name="TextBox 9"/>
            <p:cNvSpPr txBox="1">
              <a:spLocks noChangeAspect="1"/>
            </p:cNvSpPr>
            <p:nvPr/>
          </p:nvSpPr>
          <p:spPr>
            <a:xfrm>
              <a:off x="599602" y="4343400"/>
              <a:ext cx="1686398" cy="1384995"/>
            </a:xfrm>
            <a:prstGeom prst="rect">
              <a:avLst/>
            </a:prstGeom>
            <a:noFill/>
          </p:spPr>
          <p:txBody>
            <a:bodyPr wrap="square" rtlCol="0">
              <a:spAutoFit/>
            </a:bodyPr>
            <a:lstStyle/>
            <a:p>
              <a:r>
                <a:rPr lang="en-US" sz="2000" dirty="0" smtClean="0"/>
                <a:t>Verified </a:t>
              </a:r>
              <a:r>
                <a:rPr lang="en-US" sz="2000" b="1" dirty="0" smtClean="0">
                  <a:solidFill>
                    <a:srgbClr val="0070C0"/>
                  </a:solidFill>
                </a:rPr>
                <a:t>Garbage Collector</a:t>
              </a:r>
            </a:p>
          </p:txBody>
        </p:sp>
        <p:sp>
          <p:nvSpPr>
            <p:cNvPr id="11" name="Rounded Rectangle 10"/>
            <p:cNvSpPr>
              <a:spLocks noChangeAspect="1"/>
            </p:cNvSpPr>
            <p:nvPr/>
          </p:nvSpPr>
          <p:spPr>
            <a:xfrm>
              <a:off x="533400" y="1245870"/>
              <a:ext cx="6682267"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 name="Rounded Rectangle 11"/>
            <p:cNvSpPr>
              <a:spLocks noChangeAspect="1"/>
            </p:cNvSpPr>
            <p:nvPr/>
          </p:nvSpPr>
          <p:spPr>
            <a:xfrm>
              <a:off x="2173605" y="3733800"/>
              <a:ext cx="1596390"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 name="TextBox 12"/>
            <p:cNvSpPr txBox="1">
              <a:spLocks noChangeAspect="1"/>
            </p:cNvSpPr>
            <p:nvPr/>
          </p:nvSpPr>
          <p:spPr>
            <a:xfrm>
              <a:off x="2263140" y="4343399"/>
              <a:ext cx="1686398" cy="954107"/>
            </a:xfrm>
            <a:prstGeom prst="rect">
              <a:avLst/>
            </a:prstGeom>
            <a:noFill/>
          </p:spPr>
          <p:txBody>
            <a:bodyPr wrap="square" rtlCol="0">
              <a:spAutoFit/>
            </a:bodyPr>
            <a:lstStyle/>
            <a:p>
              <a:r>
                <a:rPr lang="en-US" sz="2000" dirty="0" smtClean="0"/>
                <a:t>Verified </a:t>
              </a:r>
              <a:r>
                <a:rPr lang="en-US" sz="2000" b="1" dirty="0" smtClean="0">
                  <a:solidFill>
                    <a:srgbClr val="0070C0"/>
                  </a:solidFill>
                </a:rPr>
                <a:t>Threads</a:t>
              </a:r>
            </a:p>
          </p:txBody>
        </p:sp>
        <p:sp>
          <p:nvSpPr>
            <p:cNvPr id="14" name="Rounded Rectangle 13"/>
            <p:cNvSpPr>
              <a:spLocks noChangeAspect="1"/>
            </p:cNvSpPr>
            <p:nvPr/>
          </p:nvSpPr>
          <p:spPr>
            <a:xfrm>
              <a:off x="3862867" y="3733800"/>
              <a:ext cx="1596390"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5" name="TextBox 14"/>
            <p:cNvSpPr txBox="1">
              <a:spLocks noChangeAspect="1"/>
            </p:cNvSpPr>
            <p:nvPr/>
          </p:nvSpPr>
          <p:spPr>
            <a:xfrm>
              <a:off x="3850005" y="4343399"/>
              <a:ext cx="1788796" cy="1384994"/>
            </a:xfrm>
            <a:prstGeom prst="rect">
              <a:avLst/>
            </a:prstGeom>
            <a:noFill/>
          </p:spPr>
          <p:txBody>
            <a:bodyPr wrap="square" rtlCol="0">
              <a:spAutoFit/>
            </a:bodyPr>
            <a:lstStyle/>
            <a:p>
              <a:r>
                <a:rPr lang="en-US" sz="2000" dirty="0" smtClean="0"/>
                <a:t>Verified </a:t>
              </a:r>
              <a:r>
                <a:rPr lang="en-US" sz="2000" b="1" dirty="0" smtClean="0">
                  <a:solidFill>
                    <a:srgbClr val="0070C0"/>
                  </a:solidFill>
                </a:rPr>
                <a:t>Interrupt</a:t>
              </a:r>
            </a:p>
            <a:p>
              <a:r>
                <a:rPr lang="en-US" sz="2000" b="1" dirty="0" smtClean="0">
                  <a:solidFill>
                    <a:srgbClr val="0070C0"/>
                  </a:solidFill>
                </a:rPr>
                <a:t>Handlers</a:t>
              </a:r>
            </a:p>
          </p:txBody>
        </p:sp>
        <p:sp>
          <p:nvSpPr>
            <p:cNvPr id="16" name="Rounded Rectangle 15"/>
            <p:cNvSpPr>
              <a:spLocks noChangeAspect="1"/>
            </p:cNvSpPr>
            <p:nvPr/>
          </p:nvSpPr>
          <p:spPr>
            <a:xfrm>
              <a:off x="5539267" y="3733800"/>
              <a:ext cx="1596390"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7" name="TextBox 16"/>
            <p:cNvSpPr txBox="1">
              <a:spLocks noChangeAspect="1"/>
            </p:cNvSpPr>
            <p:nvPr/>
          </p:nvSpPr>
          <p:spPr>
            <a:xfrm>
              <a:off x="5628802" y="4343399"/>
              <a:ext cx="1686398" cy="1384995"/>
            </a:xfrm>
            <a:prstGeom prst="rect">
              <a:avLst/>
            </a:prstGeom>
            <a:noFill/>
          </p:spPr>
          <p:txBody>
            <a:bodyPr wrap="square" rtlCol="0">
              <a:spAutoFit/>
            </a:bodyPr>
            <a:lstStyle/>
            <a:p>
              <a:r>
                <a:rPr lang="en-US" sz="2000" dirty="0" smtClean="0"/>
                <a:t>Verified </a:t>
              </a:r>
              <a:r>
                <a:rPr lang="en-US" sz="2000" b="1" dirty="0" smtClean="0">
                  <a:solidFill>
                    <a:srgbClr val="0070C0"/>
                  </a:solidFill>
                </a:rPr>
                <a:t>Device</a:t>
              </a:r>
            </a:p>
            <a:p>
              <a:r>
                <a:rPr lang="en-US" sz="2000" b="1" dirty="0" smtClean="0">
                  <a:solidFill>
                    <a:srgbClr val="0070C0"/>
                  </a:solidFill>
                </a:rPr>
                <a:t>Interface</a:t>
              </a:r>
            </a:p>
          </p:txBody>
        </p:sp>
        <p:sp>
          <p:nvSpPr>
            <p:cNvPr id="18" name="Rounded Rectangle 17"/>
            <p:cNvSpPr>
              <a:spLocks noChangeAspect="1"/>
            </p:cNvSpPr>
            <p:nvPr/>
          </p:nvSpPr>
          <p:spPr>
            <a:xfrm>
              <a:off x="7215667" y="3733800"/>
              <a:ext cx="1596390" cy="2438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9" name="TextBox 18"/>
            <p:cNvSpPr txBox="1">
              <a:spLocks noChangeAspect="1"/>
            </p:cNvSpPr>
            <p:nvPr/>
          </p:nvSpPr>
          <p:spPr>
            <a:xfrm>
              <a:off x="7305202" y="4343399"/>
              <a:ext cx="1686398" cy="954107"/>
            </a:xfrm>
            <a:prstGeom prst="rect">
              <a:avLst/>
            </a:prstGeom>
            <a:noFill/>
          </p:spPr>
          <p:txBody>
            <a:bodyPr wrap="square" rtlCol="0">
              <a:spAutoFit/>
            </a:bodyPr>
            <a:lstStyle/>
            <a:p>
              <a:r>
                <a:rPr lang="en-US" sz="2000" dirty="0" smtClean="0"/>
                <a:t>Verified</a:t>
              </a:r>
            </a:p>
            <a:p>
              <a:r>
                <a:rPr lang="en-US" sz="2000" b="1" dirty="0" smtClean="0">
                  <a:solidFill>
                    <a:srgbClr val="0070C0"/>
                  </a:solidFill>
                </a:rPr>
                <a:t>Startup</a:t>
              </a:r>
            </a:p>
          </p:txBody>
        </p:sp>
      </p:grpSp>
      <p:sp>
        <p:nvSpPr>
          <p:cNvPr id="20" name="Right Brace 19"/>
          <p:cNvSpPr/>
          <p:nvPr/>
        </p:nvSpPr>
        <p:spPr>
          <a:xfrm>
            <a:off x="8282440" y="3056715"/>
            <a:ext cx="533400" cy="1943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p:cNvSpPr/>
          <p:nvPr/>
        </p:nvSpPr>
        <p:spPr>
          <a:xfrm>
            <a:off x="8358640" y="1164097"/>
            <a:ext cx="457200" cy="18554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8815840" y="1487055"/>
            <a:ext cx="1242648" cy="1569660"/>
          </a:xfrm>
          <a:prstGeom prst="rect">
            <a:avLst/>
          </a:prstGeom>
          <a:noFill/>
        </p:spPr>
        <p:txBody>
          <a:bodyPr wrap="none" rtlCol="0">
            <a:spAutoFit/>
          </a:bodyPr>
          <a:lstStyle/>
          <a:p>
            <a:r>
              <a:rPr lang="en-US" sz="2400" dirty="0" smtClean="0">
                <a:solidFill>
                  <a:srgbClr val="0070C0"/>
                </a:solidFill>
              </a:rPr>
              <a:t>Verify</a:t>
            </a:r>
          </a:p>
          <a:p>
            <a:r>
              <a:rPr lang="en-US" sz="2400" b="1" dirty="0">
                <a:solidFill>
                  <a:srgbClr val="0070C0"/>
                </a:solidFill>
              </a:rPr>
              <a:t>s</a:t>
            </a:r>
            <a:r>
              <a:rPr lang="en-US" sz="2400" b="1" dirty="0" smtClean="0">
                <a:solidFill>
                  <a:srgbClr val="0070C0"/>
                </a:solidFill>
              </a:rPr>
              <a:t>afety</a:t>
            </a:r>
          </a:p>
          <a:p>
            <a:r>
              <a:rPr lang="en-US" sz="2400" dirty="0" smtClean="0">
                <a:solidFill>
                  <a:srgbClr val="0070C0"/>
                </a:solidFill>
              </a:rPr>
              <a:t>with TAL</a:t>
            </a:r>
          </a:p>
          <a:p>
            <a:r>
              <a:rPr lang="en-US" sz="2400" dirty="0" smtClean="0">
                <a:solidFill>
                  <a:srgbClr val="0070C0"/>
                </a:solidFill>
              </a:rPr>
              <a:t>checker</a:t>
            </a:r>
            <a:endParaRPr lang="en-US" sz="2400" dirty="0">
              <a:solidFill>
                <a:srgbClr val="0070C0"/>
              </a:solidFill>
            </a:endParaRPr>
          </a:p>
        </p:txBody>
      </p:sp>
      <p:sp>
        <p:nvSpPr>
          <p:cNvPr id="23" name="TextBox 22"/>
          <p:cNvSpPr txBox="1"/>
          <p:nvPr/>
        </p:nvSpPr>
        <p:spPr>
          <a:xfrm>
            <a:off x="8767965" y="3259998"/>
            <a:ext cx="1649682" cy="1938992"/>
          </a:xfrm>
          <a:prstGeom prst="rect">
            <a:avLst/>
          </a:prstGeom>
          <a:noFill/>
        </p:spPr>
        <p:txBody>
          <a:bodyPr wrap="none" rtlCol="0">
            <a:spAutoFit/>
          </a:bodyPr>
          <a:lstStyle/>
          <a:p>
            <a:r>
              <a:rPr lang="en-US" sz="2400" dirty="0" smtClean="0">
                <a:solidFill>
                  <a:srgbClr val="0070C0"/>
                </a:solidFill>
              </a:rPr>
              <a:t>Verify</a:t>
            </a:r>
          </a:p>
          <a:p>
            <a:r>
              <a:rPr lang="en-US" sz="2400" b="1" dirty="0">
                <a:solidFill>
                  <a:srgbClr val="0070C0"/>
                </a:solidFill>
              </a:rPr>
              <a:t>safety &amp;</a:t>
            </a:r>
          </a:p>
          <a:p>
            <a:r>
              <a:rPr lang="en-US" sz="2400" b="1" dirty="0" smtClean="0">
                <a:solidFill>
                  <a:srgbClr val="0070C0"/>
                </a:solidFill>
              </a:rPr>
              <a:t>correctness</a:t>
            </a:r>
          </a:p>
          <a:p>
            <a:r>
              <a:rPr lang="en-US" sz="2400" dirty="0" smtClean="0">
                <a:solidFill>
                  <a:srgbClr val="0070C0"/>
                </a:solidFill>
              </a:rPr>
              <a:t>with</a:t>
            </a:r>
          </a:p>
          <a:p>
            <a:r>
              <a:rPr lang="en-US" sz="2400" dirty="0" smtClean="0">
                <a:solidFill>
                  <a:srgbClr val="0070C0"/>
                </a:solidFill>
              </a:rPr>
              <a:t>Boogie/Z3</a:t>
            </a:r>
            <a:endParaRPr lang="en-US" sz="2400" dirty="0">
              <a:solidFill>
                <a:srgbClr val="0070C0"/>
              </a:solidFill>
            </a:endParaRPr>
          </a:p>
        </p:txBody>
      </p:sp>
      <p:sp>
        <p:nvSpPr>
          <p:cNvPr id="24" name="Rounded Rectangle 23"/>
          <p:cNvSpPr/>
          <p:nvPr/>
        </p:nvSpPr>
        <p:spPr>
          <a:xfrm>
            <a:off x="6762250" y="5278837"/>
            <a:ext cx="1596390" cy="38106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5" name="TextBox 24"/>
          <p:cNvSpPr txBox="1"/>
          <p:nvPr/>
        </p:nvSpPr>
        <p:spPr>
          <a:xfrm>
            <a:off x="6845521" y="5240676"/>
            <a:ext cx="1455848" cy="400110"/>
          </a:xfrm>
          <a:prstGeom prst="rect">
            <a:avLst/>
          </a:prstGeom>
          <a:noFill/>
        </p:spPr>
        <p:txBody>
          <a:bodyPr wrap="none" rtlCol="0">
            <a:spAutoFit/>
          </a:bodyPr>
          <a:lstStyle/>
          <a:p>
            <a:r>
              <a:rPr lang="en-US" sz="2000" dirty="0" smtClean="0"/>
              <a:t>Boot Loader</a:t>
            </a:r>
            <a:endParaRPr lang="en-US" sz="2000" dirty="0"/>
          </a:p>
        </p:txBody>
      </p:sp>
      <p:sp>
        <p:nvSpPr>
          <p:cNvPr id="26" name="Up Arrow 25"/>
          <p:cNvSpPr/>
          <p:nvPr/>
        </p:nvSpPr>
        <p:spPr>
          <a:xfrm>
            <a:off x="7398399" y="4885515"/>
            <a:ext cx="381000" cy="393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2045470" y="6060008"/>
            <a:ext cx="6313169" cy="51428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Up Arrow 27"/>
          <p:cNvSpPr/>
          <p:nvPr/>
        </p:nvSpPr>
        <p:spPr>
          <a:xfrm>
            <a:off x="7398399" y="5647515"/>
            <a:ext cx="381000" cy="393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391608" y="6117097"/>
            <a:ext cx="1635191" cy="400110"/>
          </a:xfrm>
          <a:prstGeom prst="rect">
            <a:avLst/>
          </a:prstGeom>
          <a:noFill/>
        </p:spPr>
        <p:txBody>
          <a:bodyPr wrap="none" rtlCol="0">
            <a:spAutoFit/>
          </a:bodyPr>
          <a:lstStyle/>
          <a:p>
            <a:r>
              <a:rPr lang="en-US" sz="2000" dirty="0" smtClean="0"/>
              <a:t>x86 Hardware</a:t>
            </a:r>
            <a:endParaRPr lang="en-US" sz="2000" dirty="0"/>
          </a:p>
        </p:txBody>
      </p:sp>
      <p:sp>
        <p:nvSpPr>
          <p:cNvPr id="30" name="Up Arrow 29"/>
          <p:cNvSpPr/>
          <p:nvPr/>
        </p:nvSpPr>
        <p:spPr>
          <a:xfrm>
            <a:off x="4956250" y="4999815"/>
            <a:ext cx="381000" cy="10601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225493" y="1392697"/>
            <a:ext cx="4746107" cy="1323439"/>
          </a:xfrm>
          <a:prstGeom prst="rect">
            <a:avLst/>
          </a:prstGeom>
          <a:noFill/>
        </p:spPr>
        <p:txBody>
          <a:bodyPr wrap="none" rtlCol="0">
            <a:spAutoFit/>
          </a:bodyPr>
          <a:lstStyle/>
          <a:p>
            <a:r>
              <a:rPr lang="en-US" sz="2000" b="1" dirty="0" smtClean="0">
                <a:solidFill>
                  <a:srgbClr val="0070C0"/>
                </a:solidFill>
              </a:rPr>
              <a:t>Small Operating System + Applications (C#)</a:t>
            </a:r>
          </a:p>
          <a:p>
            <a:endParaRPr lang="en-US" sz="2000" b="1" dirty="0" smtClean="0">
              <a:solidFill>
                <a:srgbClr val="0070C0"/>
              </a:solidFill>
            </a:endParaRPr>
          </a:p>
          <a:p>
            <a:endParaRPr lang="en-US" sz="2000" b="1" dirty="0" smtClean="0">
              <a:solidFill>
                <a:srgbClr val="0070C0"/>
              </a:solidFill>
            </a:endParaRPr>
          </a:p>
          <a:p>
            <a:pPr algn="ctr"/>
            <a:r>
              <a:rPr lang="en-US" sz="2000" dirty="0" smtClean="0"/>
              <a:t>Typed Assembly Language</a:t>
            </a:r>
          </a:p>
        </p:txBody>
      </p:sp>
      <p:sp>
        <p:nvSpPr>
          <p:cNvPr id="32" name="Down Arrow 31"/>
          <p:cNvSpPr/>
          <p:nvPr/>
        </p:nvSpPr>
        <p:spPr>
          <a:xfrm>
            <a:off x="3853195" y="1773696"/>
            <a:ext cx="1699950" cy="609601"/>
          </a:xfrm>
          <a:prstGeom prst="downArrow">
            <a:avLst>
              <a:gd name="adj1" fmla="val 6208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Bartok</a:t>
            </a:r>
            <a:endParaRPr lang="en-US" sz="1600" b="1" dirty="0"/>
          </a:p>
        </p:txBody>
      </p:sp>
      <p:sp>
        <p:nvSpPr>
          <p:cNvPr id="33" name="TextBox 32"/>
          <p:cNvSpPr txBox="1"/>
          <p:nvPr/>
        </p:nvSpPr>
        <p:spPr>
          <a:xfrm rot="16200000">
            <a:off x="779618" y="1847663"/>
            <a:ext cx="1765483" cy="461665"/>
          </a:xfrm>
          <a:prstGeom prst="rect">
            <a:avLst/>
          </a:prstGeom>
          <a:noFill/>
        </p:spPr>
        <p:txBody>
          <a:bodyPr wrap="none" rtlCol="0">
            <a:spAutoFit/>
          </a:bodyPr>
          <a:lstStyle/>
          <a:p>
            <a:r>
              <a:rPr lang="en-US" sz="2400" b="1" dirty="0" smtClean="0"/>
              <a:t>Kernel/Apps</a:t>
            </a:r>
            <a:endParaRPr lang="en-US" sz="2400" b="1" dirty="0"/>
          </a:p>
        </p:txBody>
      </p:sp>
      <p:sp>
        <p:nvSpPr>
          <p:cNvPr id="34" name="TextBox 33"/>
          <p:cNvSpPr txBox="1"/>
          <p:nvPr/>
        </p:nvSpPr>
        <p:spPr>
          <a:xfrm rot="16200000">
            <a:off x="996804" y="3740283"/>
            <a:ext cx="1199367" cy="461665"/>
          </a:xfrm>
          <a:prstGeom prst="rect">
            <a:avLst/>
          </a:prstGeom>
          <a:noFill/>
        </p:spPr>
        <p:txBody>
          <a:bodyPr wrap="none" rtlCol="0">
            <a:spAutoFit/>
          </a:bodyPr>
          <a:lstStyle/>
          <a:p>
            <a:r>
              <a:rPr lang="en-US" sz="2400" b="1" dirty="0" smtClean="0"/>
              <a:t>Nucleus</a:t>
            </a:r>
            <a:endParaRPr lang="en-US" sz="2400" b="1" dirty="0"/>
          </a:p>
        </p:txBody>
      </p:sp>
    </p:spTree>
    <p:extLst>
      <p:ext uri="{BB962C8B-B14F-4D97-AF65-F5344CB8AC3E}">
        <p14:creationId xmlns:p14="http://schemas.microsoft.com/office/powerpoint/2010/main" val="242327251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CodeContracts</a:t>
            </a:r>
            <a:endParaRPr lang="en-US" dirty="0"/>
          </a:p>
        </p:txBody>
      </p:sp>
      <p:sp>
        <p:nvSpPr>
          <p:cNvPr id="3" name="Text Placeholder 2"/>
          <p:cNvSpPr>
            <a:spLocks noGrp="1"/>
          </p:cNvSpPr>
          <p:nvPr>
            <p:ph type="body" sz="quarter" idx="10"/>
          </p:nvPr>
        </p:nvSpPr>
        <p:spPr>
          <a:xfrm>
            <a:off x="508001" y="1411552"/>
            <a:ext cx="11176000" cy="1270732"/>
          </a:xfrm>
        </p:spPr>
        <p:txBody>
          <a:bodyPr/>
          <a:lstStyle/>
          <a:p>
            <a:r>
              <a:rPr lang="en-US" dirty="0" smtClean="0"/>
              <a:t>Abstract interpretation for the working programmer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369" y="2243092"/>
            <a:ext cx="7408642" cy="4465765"/>
          </a:xfrm>
          <a:prstGeom prst="rect">
            <a:avLst/>
          </a:prstGeom>
        </p:spPr>
      </p:pic>
      <p:sp>
        <p:nvSpPr>
          <p:cNvPr id="5" name="Explosion 2 4"/>
          <p:cNvSpPr/>
          <p:nvPr/>
        </p:nvSpPr>
        <p:spPr bwMode="auto">
          <a:xfrm>
            <a:off x="180210" y="2949790"/>
            <a:ext cx="4305022" cy="3397297"/>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Ask Mehdi!!!!</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(more to come)</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07281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7407850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8|36.1|21.5"/>
</p:tagLst>
</file>

<file path=ppt/theme/theme1.xml><?xml version="1.0" encoding="utf-8"?>
<a:theme xmlns:a="http://schemas.openxmlformats.org/drawingml/2006/main" name="3-30367_MSR White Template 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1_3-30367_MSR White Template 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4.xml><?xml version="1.0" encoding="utf-8"?>
<a:theme xmlns:a="http://schemas.openxmlformats.org/drawingml/2006/main" name="1_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4333E62D6A10468C2031752F2C00BE" ma:contentTypeVersion="1" ma:contentTypeDescription="Create a new document." ma:contentTypeScope="" ma:versionID="47df12406d0ea11a4afc3c1baafc8bd0">
  <xsd:schema xmlns:xsd="http://www.w3.org/2001/XMLSchema" xmlns:xs="http://www.w3.org/2001/XMLSchema" xmlns:p="http://schemas.microsoft.com/office/2006/metadata/properties" xmlns:ns3="7e677753-2510-44b2-8a4a-887099f3bc1d" targetNamespace="http://schemas.microsoft.com/office/2006/metadata/properties" ma:root="true" ma:fieldsID="5f436e4eb1d6ddfb9a29ffbbecabe2cf" ns3:_="">
    <xsd:import namespace="7e677753-2510-44b2-8a4a-887099f3bc1d"/>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677753-2510-44b2-8a4a-887099f3bc1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B0F927-FC3A-4F2E-9ECE-022EE7567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677753-2510-44b2-8a4a-887099f3bc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953532-2E2F-432C-BF86-4CD40DA7C2DD}">
  <ds:schemaRefs>
    <ds:schemaRef ds:uri="http://schemas.microsoft.com/sharepoint/v3/contenttype/forms"/>
  </ds:schemaRefs>
</ds:datastoreItem>
</file>

<file path=customXml/itemProps3.xml><?xml version="1.0" encoding="utf-8"?>
<ds:datastoreItem xmlns:ds="http://schemas.openxmlformats.org/officeDocument/2006/customXml" ds:itemID="{3E9AD9EB-EA7C-4FCB-822C-359CDBCA22F0}">
  <ds:schemaRefs>
    <ds:schemaRef ds:uri="http://purl.org/dc/elements/1.1/"/>
    <ds:schemaRef ds:uri="http://schemas.microsoft.com/office/2006/metadata/properties"/>
    <ds:schemaRef ds:uri="7e677753-2510-44b2-8a4a-887099f3bc1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MSR_Template_16x9_v02</Template>
  <TotalTime>62</TotalTime>
  <Words>1397</Words>
  <Application>Microsoft Office PowerPoint</Application>
  <PresentationFormat>Widescreen</PresentationFormat>
  <Paragraphs>357</Paragraphs>
  <Slides>27</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27</vt:i4>
      </vt:variant>
    </vt:vector>
  </HeadingPairs>
  <TitlesOfParts>
    <vt:vector size="39" baseType="lpstr">
      <vt:lpstr>Arial</vt:lpstr>
      <vt:lpstr>Calibri</vt:lpstr>
      <vt:lpstr>Calibri Light</vt:lpstr>
      <vt:lpstr>Consolas</vt:lpstr>
      <vt:lpstr>Segoe</vt:lpstr>
      <vt:lpstr>Segoe UI</vt:lpstr>
      <vt:lpstr>Segoe UI Light</vt:lpstr>
      <vt:lpstr>Wingdings</vt:lpstr>
      <vt:lpstr>3-30367_MSR White Template 16x9</vt:lpstr>
      <vt:lpstr>3-30367_MSR Dark Blue Template 16x9</vt:lpstr>
      <vt:lpstr>1_3-30367_MSR White Template 16x9</vt:lpstr>
      <vt:lpstr>1_3-30367_MSR Dark Blue Template 16x9</vt:lpstr>
      <vt:lpstr>An overview</vt:lpstr>
      <vt:lpstr>PowerPoint Presentation</vt:lpstr>
      <vt:lpstr>Microsoft Research’s mission</vt:lpstr>
      <vt:lpstr>Microsoft Research does Basic Research</vt:lpstr>
      <vt:lpstr>PowerPoint Presentation</vt:lpstr>
      <vt:lpstr>Some projects in RiSE </vt:lpstr>
      <vt:lpstr>Automatic verification of an OS Kernel</vt:lpstr>
      <vt:lpstr>CodeContracts</vt:lpstr>
      <vt:lpstr>F*</vt:lpstr>
      <vt:lpstr>TouchDevelop https://www.touchdevelop.com/</vt:lpstr>
      <vt:lpstr>Z3 (http://z3.codeplex.com/)</vt:lpstr>
      <vt:lpstr>CodeContracts</vt:lpstr>
      <vt:lpstr>Contracts in a nutshell</vt:lpstr>
      <vt:lpstr>CodeContracts</vt:lpstr>
      <vt:lpstr>Static verification with Clousot</vt:lpstr>
      <vt:lpstr>Which Abstract domain?</vt:lpstr>
      <vt:lpstr>Example: Abstract domain for arrays</vt:lpstr>
      <vt:lpstr>Elements of the abstract domain</vt:lpstr>
      <vt:lpstr>PowerPoint Presentation</vt:lpstr>
      <vt:lpstr>Segment unification</vt:lpstr>
      <vt:lpstr>PowerPoint Presentation</vt:lpstr>
      <vt:lpstr>FAQ #6: “How good are the tools?”</vt:lpstr>
      <vt:lpstr>Internship</vt:lpstr>
      <vt:lpstr>Which experience?</vt:lpstr>
      <vt:lpstr>Publications… </vt:lpstr>
      <vt:lpstr>How do I apply?</vt:lpstr>
      <vt:lpstr>Questions?  Ask Mehdi!!!! (I am on the other side of the Atlantic sleeping ;-) )</vt:lpstr>
    </vt:vector>
  </TitlesOfParts>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dc:title>
  <dc:creator>Francesco Logozzo</dc:creator>
  <cp:lastModifiedBy>Francesco Logozzo</cp:lastModifiedBy>
  <cp:revision>10</cp:revision>
  <dcterms:created xsi:type="dcterms:W3CDTF">2014-03-11T23:32:33Z</dcterms:created>
  <dcterms:modified xsi:type="dcterms:W3CDTF">2014-03-12T00:35:06Z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0x0101007D4333E62D6A10468C2031752F2C00BE</vt:lpwstr>
  </property>
</Properties>
</file>